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6" r:id="rId3"/>
    <p:sldId id="267" r:id="rId4"/>
    <p:sldId id="268" r:id="rId5"/>
    <p:sldId id="269" r:id="rId6"/>
    <p:sldId id="270" r:id="rId7"/>
    <p:sldId id="271" r:id="rId8"/>
    <p:sldId id="283" r:id="rId9"/>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F634-68BA-48EC-8976-6E88F78462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5836604-8068-436E-A5C8-1BB5ABAF18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83E9706-3374-420E-A48E-2BA797411347}"/>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D51A81F6-F891-4255-BAA1-D4DB86BE04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24221D-A711-4BD4-9946-4635108921D9}"/>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607937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2D3B-DACC-425C-8DD2-206C0FE78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2D0253-E13F-4F68-9DB8-5B4C7283C0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9A0702-6E86-46D1-B2DE-D271FEB8FDA5}"/>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C2AA05C8-CC99-4873-9608-518D4075E7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096012-B725-4521-BB39-D4F374D1F4EC}"/>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3762546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86E68-64B6-4043-B33B-3857962AAE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7CCB37-4210-47DC-A52D-D9CF335515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2568E7-6DFB-4007-8127-A722C98EA763}"/>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74C5F92C-5637-4B92-90C3-615BC1443F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CE963E-DDAB-4557-A981-06228ECC3FD2}"/>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43365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D3E09-E7F7-4DAD-9586-5BF20E57D5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208EAF-17F2-4BE3-B702-9F6819308D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E011935-BB1A-4296-BF9D-9FB52091E8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E020F4-3CCE-45D0-8BCD-CAAC80F5A2E1}"/>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6" name="Footer Placeholder 5">
            <a:extLst>
              <a:ext uri="{FF2B5EF4-FFF2-40B4-BE49-F238E27FC236}">
                <a16:creationId xmlns:a16="http://schemas.microsoft.com/office/drawing/2014/main" id="{6383ADDA-9305-4312-A857-7B6C0113C4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D2FE25-6F5D-4B28-AD73-3E90ED2A2E8D}"/>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2806459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D987-8DD5-4C2E-85EF-A6325EEDC67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1C5EF9-6574-4959-A6A0-6B8995AE4A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CE094-AA98-485C-AA6B-DA946F8E21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C269CA-CE5B-4F8D-A463-CACA82A8D9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BACA87-B43F-41F0-B5EB-D634B0F0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C8FF02-5292-4DE1-8A1A-882907AE9CB9}"/>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8" name="Footer Placeholder 7">
            <a:extLst>
              <a:ext uri="{FF2B5EF4-FFF2-40B4-BE49-F238E27FC236}">
                <a16:creationId xmlns:a16="http://schemas.microsoft.com/office/drawing/2014/main" id="{EE0ABFB0-BF20-49BA-8CF0-FB9A8CCD5D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28678E5-DF89-4D21-99F2-95FF845BC496}"/>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3090072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B6F3-23E8-4F0A-9446-C6D68ED06E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67A0F2A-7795-4BD4-828F-6BA2F35FA0F5}"/>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4" name="Footer Placeholder 3">
            <a:extLst>
              <a:ext uri="{FF2B5EF4-FFF2-40B4-BE49-F238E27FC236}">
                <a16:creationId xmlns:a16="http://schemas.microsoft.com/office/drawing/2014/main" id="{21240630-706D-41B2-BD04-583A8032EE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CDD9DF-1DEB-48D7-B0E8-092D17D5D618}"/>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3436749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80D067-94EA-464A-8CEC-740A94F25C83}"/>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3" name="Footer Placeholder 2">
            <a:extLst>
              <a:ext uri="{FF2B5EF4-FFF2-40B4-BE49-F238E27FC236}">
                <a16:creationId xmlns:a16="http://schemas.microsoft.com/office/drawing/2014/main" id="{9DB52387-3773-45E1-9347-FC43DB0011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D6F0821-C90C-49CF-AAF8-5119CA058E6F}"/>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1738923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74AE7-E0D5-4E8B-A47A-E6C1A33C37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4BC4F58-BAE7-4984-A84A-564F5FB11E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C4A3D32-0EF7-43B5-8B33-2F1FA1BB6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FC2AE-A28B-4CE1-8682-B86F489666EE}"/>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6" name="Footer Placeholder 5">
            <a:extLst>
              <a:ext uri="{FF2B5EF4-FFF2-40B4-BE49-F238E27FC236}">
                <a16:creationId xmlns:a16="http://schemas.microsoft.com/office/drawing/2014/main" id="{1F9B1D05-72C0-483A-A04F-04651EAB2A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BD0A16-CCA0-4D06-AF1F-FED107FF9F2A}"/>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1147744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341A-56D0-4FDC-AB5D-2B12C9B8CF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C0E12C6-CEEA-43CE-A369-9C56EFF01F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EB0F2A-C828-494D-9AA8-703F215A9B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764A49-01B3-440B-BC46-F1B25D01A2A3}"/>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6" name="Footer Placeholder 5">
            <a:extLst>
              <a:ext uri="{FF2B5EF4-FFF2-40B4-BE49-F238E27FC236}">
                <a16:creationId xmlns:a16="http://schemas.microsoft.com/office/drawing/2014/main" id="{E373C38F-9FD5-435F-8655-72B67FF80B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693C6B-22AD-4960-B44B-F4D272E60806}"/>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191702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138DE-7104-4053-BAB2-2FBD13E856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5044E6-FDBA-4281-9424-98A241028D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7C07F8-B6EC-46B1-84C0-5C273E50CDD4}"/>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F553E97E-BA6E-4E47-B8F1-B47712D2E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EB1BC9-B16A-427E-9DBF-6FBF874C6304}"/>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1145764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149990-4C90-42D0-B2EC-E5F4746958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C47A1D-A3E6-4E23-A96D-FFE6B019EE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40823A-2CF8-41C3-B76E-64C66EF52213}"/>
              </a:ext>
            </a:extLst>
          </p:cNvPr>
          <p:cNvSpPr>
            <a:spLocks noGrp="1"/>
          </p:cNvSpPr>
          <p:nvPr>
            <p:ph type="dt" sz="half" idx="10"/>
          </p:nvPr>
        </p:nvSpPr>
        <p:spPr/>
        <p:txBody>
          <a:body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8B1410D1-54EA-41EB-AC3E-45464B7C93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483FB7-8885-473C-9FB4-8920F7C38BFD}"/>
              </a:ext>
            </a:extLst>
          </p:cNvPr>
          <p:cNvSpPr>
            <a:spLocks noGrp="1"/>
          </p:cNvSpPr>
          <p:nvPr>
            <p:ph type="sldNum" sz="quarter" idx="12"/>
          </p:nvPr>
        </p:nvSpPr>
        <p:spPr/>
        <p:txBody>
          <a:bodyPr/>
          <a:lstStyle/>
          <a:p>
            <a:fld id="{BA49C003-F41C-40B1-BF69-16EA2A054240}" type="slidenum">
              <a:rPr lang="en-GB" smtClean="0"/>
              <a:t>‹#›</a:t>
            </a:fld>
            <a:endParaRPr lang="en-GB"/>
          </a:p>
        </p:txBody>
      </p:sp>
    </p:spTree>
    <p:extLst>
      <p:ext uri="{BB962C8B-B14F-4D97-AF65-F5344CB8AC3E}">
        <p14:creationId xmlns:p14="http://schemas.microsoft.com/office/powerpoint/2010/main" val="331796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B5DE7E-B40C-4081-B6A2-388DA52481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104166-8997-4EDB-8284-58B4201FA8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0CF0C7-976A-4E46-AC53-9EBC5A5F4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D9559A-F3A0-41C0-80D0-CD273332A08D}" type="datetimeFigureOut">
              <a:rPr lang="en-GB" smtClean="0"/>
              <a:t>06/06/2022</a:t>
            </a:fld>
            <a:endParaRPr lang="en-GB"/>
          </a:p>
        </p:txBody>
      </p:sp>
      <p:sp>
        <p:nvSpPr>
          <p:cNvPr id="5" name="Footer Placeholder 4">
            <a:extLst>
              <a:ext uri="{FF2B5EF4-FFF2-40B4-BE49-F238E27FC236}">
                <a16:creationId xmlns:a16="http://schemas.microsoft.com/office/drawing/2014/main" id="{D8E9CB92-A212-4DC4-8211-B54AFBD0FE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653F31-E8EB-4058-8B65-70D6722BB4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9C003-F41C-40B1-BF69-16EA2A054240}" type="slidenum">
              <a:rPr lang="en-GB" smtClean="0"/>
              <a:t>‹#›</a:t>
            </a:fld>
            <a:endParaRPr lang="en-GB"/>
          </a:p>
        </p:txBody>
      </p:sp>
    </p:spTree>
    <p:extLst>
      <p:ext uri="{BB962C8B-B14F-4D97-AF65-F5344CB8AC3E}">
        <p14:creationId xmlns:p14="http://schemas.microsoft.com/office/powerpoint/2010/main" val="2499660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emf"/></Relationships>
</file>

<file path=ppt/slides/_rels/slide7.xml.rels><?xml version="1.0" encoding="UTF-8" standalone="yes"?>
<Relationships xmlns="http://schemas.openxmlformats.org/package/2006/relationships"><Relationship Id="rId8" Type="http://schemas.openxmlformats.org/officeDocument/2006/relationships/image" Target="../media/image41.jfif"/><Relationship Id="rId13" Type="http://schemas.openxmlformats.org/officeDocument/2006/relationships/image" Target="../media/image46.png"/><Relationship Id="rId3" Type="http://schemas.openxmlformats.org/officeDocument/2006/relationships/image" Target="../media/image37.emf"/><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6.png"/><Relationship Id="rId16" Type="http://schemas.openxmlformats.org/officeDocument/2006/relationships/image" Target="../media/image49.jpg"/><Relationship Id="rId1" Type="http://schemas.openxmlformats.org/officeDocument/2006/relationships/slideLayout" Target="../slideLayouts/slideLayout7.xml"/><Relationship Id="rId6" Type="http://schemas.openxmlformats.org/officeDocument/2006/relationships/image" Target="../media/image39.jpg"/><Relationship Id="rId11" Type="http://schemas.openxmlformats.org/officeDocument/2006/relationships/image" Target="../media/image44.png"/><Relationship Id="rId5" Type="http://schemas.openxmlformats.org/officeDocument/2006/relationships/image" Target="../media/image31.png"/><Relationship Id="rId15" Type="http://schemas.openxmlformats.org/officeDocument/2006/relationships/image" Target="../media/image48.jpg"/><Relationship Id="rId10" Type="http://schemas.openxmlformats.org/officeDocument/2006/relationships/image" Target="../media/image43.jpg"/><Relationship Id="rId4" Type="http://schemas.openxmlformats.org/officeDocument/2006/relationships/image" Target="../media/image38.png"/><Relationship Id="rId9" Type="http://schemas.openxmlformats.org/officeDocument/2006/relationships/image" Target="../media/image42.png"/><Relationship Id="rId14" Type="http://schemas.openxmlformats.org/officeDocument/2006/relationships/image" Target="../media/image47.jpg"/></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03C2481-959E-4C9B-B86C-32441A3150F6}"/>
              </a:ext>
            </a:extLst>
          </p:cNvPr>
          <p:cNvPicPr>
            <a:picLocks noChangeAspect="1"/>
          </p:cNvPicPr>
          <p:nvPr/>
        </p:nvPicPr>
        <p:blipFill>
          <a:blip r:embed="rId2"/>
          <a:stretch>
            <a:fillRect/>
          </a:stretch>
        </p:blipFill>
        <p:spPr>
          <a:xfrm>
            <a:off x="4267393" y="1605588"/>
            <a:ext cx="3657214" cy="3646824"/>
          </a:xfrm>
          <a:prstGeom prst="rect">
            <a:avLst/>
          </a:prstGeom>
        </p:spPr>
      </p:pic>
    </p:spTree>
    <p:extLst>
      <p:ext uri="{BB962C8B-B14F-4D97-AF65-F5344CB8AC3E}">
        <p14:creationId xmlns:p14="http://schemas.microsoft.com/office/powerpoint/2010/main" val="1805791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845901-22A1-4DC9-B134-9089A66F0DE4}"/>
              </a:ext>
            </a:extLst>
          </p:cNvPr>
          <p:cNvSpPr>
            <a:spLocks noGrp="1"/>
          </p:cNvSpPr>
          <p:nvPr>
            <p:ph type="title"/>
          </p:nvPr>
        </p:nvSpPr>
        <p:spPr>
          <a:xfrm>
            <a:off x="230736" y="204244"/>
            <a:ext cx="4320210" cy="1733665"/>
          </a:xfrm>
        </p:spPr>
        <p:txBody>
          <a:bodyPr vert="horz" lIns="91440" tIns="45720" rIns="91440" bIns="45720" rtlCol="0" anchor="ctr">
            <a:normAutofit/>
          </a:bodyPr>
          <a:lstStyle/>
          <a:p>
            <a:pPr algn="ctr"/>
            <a:r>
              <a:rPr lang="en-US" sz="2800" kern="1200" dirty="0">
                <a:solidFill>
                  <a:schemeClr val="bg1"/>
                </a:solidFill>
                <a:latin typeface="+mj-lt"/>
                <a:ea typeface="+mj-ea"/>
                <a:cs typeface="+mj-cs"/>
              </a:rPr>
              <a:t>Expected Routes of the Ride broken down </a:t>
            </a:r>
          </a:p>
        </p:txBody>
      </p:sp>
      <p:pic>
        <p:nvPicPr>
          <p:cNvPr id="5" name="Picture 4">
            <a:extLst>
              <a:ext uri="{FF2B5EF4-FFF2-40B4-BE49-F238E27FC236}">
                <a16:creationId xmlns:a16="http://schemas.microsoft.com/office/drawing/2014/main" id="{6D0D21BF-A5CB-48BF-9F16-9035C4083F7B}"/>
              </a:ext>
            </a:extLst>
          </p:cNvPr>
          <p:cNvPicPr>
            <a:picLocks noChangeAspect="1"/>
          </p:cNvPicPr>
          <p:nvPr/>
        </p:nvPicPr>
        <p:blipFill>
          <a:blip r:embed="rId2"/>
          <a:stretch>
            <a:fillRect/>
          </a:stretch>
        </p:blipFill>
        <p:spPr>
          <a:xfrm>
            <a:off x="10386363" y="102943"/>
            <a:ext cx="1482357" cy="1476475"/>
          </a:xfrm>
          <a:prstGeom prst="rect">
            <a:avLst/>
          </a:prstGeom>
        </p:spPr>
      </p:pic>
      <p:sp>
        <p:nvSpPr>
          <p:cNvPr id="6" name="TextBox 5">
            <a:extLst>
              <a:ext uri="{FF2B5EF4-FFF2-40B4-BE49-F238E27FC236}">
                <a16:creationId xmlns:a16="http://schemas.microsoft.com/office/drawing/2014/main" id="{9909A98A-B79D-4540-8C11-EAFE489C3828}"/>
              </a:ext>
            </a:extLst>
          </p:cNvPr>
          <p:cNvSpPr txBox="1"/>
          <p:nvPr/>
        </p:nvSpPr>
        <p:spPr>
          <a:xfrm>
            <a:off x="316194" y="1585977"/>
            <a:ext cx="4119073" cy="5047536"/>
          </a:xfrm>
          <a:prstGeom prst="rect">
            <a:avLst/>
          </a:prstGeom>
          <a:noFill/>
        </p:spPr>
        <p:txBody>
          <a:bodyPr wrap="square" rtlCol="0">
            <a:spAutoFit/>
          </a:bodyPr>
          <a:lstStyle/>
          <a:p>
            <a:r>
              <a:rPr lang="en-US" sz="1400" dirty="0">
                <a:solidFill>
                  <a:schemeClr val="bg1">
                    <a:lumMod val="95000"/>
                  </a:schemeClr>
                </a:solidFill>
              </a:rPr>
              <a:t>Day 1 – Tuesday 05</a:t>
            </a:r>
            <a:r>
              <a:rPr lang="en-US" sz="1400" baseline="30000" dirty="0">
                <a:solidFill>
                  <a:schemeClr val="bg1">
                    <a:lumMod val="95000"/>
                  </a:schemeClr>
                </a:solidFill>
              </a:rPr>
              <a:t>th</a:t>
            </a:r>
            <a:r>
              <a:rPr lang="en-US" sz="1400" dirty="0">
                <a:solidFill>
                  <a:schemeClr val="bg1">
                    <a:lumMod val="95000"/>
                  </a:schemeClr>
                </a:solidFill>
              </a:rPr>
              <a:t> July 2022</a:t>
            </a:r>
          </a:p>
          <a:p>
            <a:endParaRPr lang="en-US" sz="1400" dirty="0">
              <a:solidFill>
                <a:schemeClr val="bg1">
                  <a:lumMod val="95000"/>
                </a:schemeClr>
              </a:solidFill>
            </a:endParaRPr>
          </a:p>
          <a:p>
            <a:pPr marL="285750" indent="-228600">
              <a:buFont typeface="Arial" panose="020B0604020202020204" pitchFamily="34" charset="0"/>
              <a:buChar char="•"/>
            </a:pPr>
            <a:r>
              <a:rPr lang="en-US" sz="1400" dirty="0">
                <a:solidFill>
                  <a:schemeClr val="bg1">
                    <a:lumMod val="95000"/>
                  </a:schemeClr>
                </a:solidFill>
              </a:rPr>
              <a:t>Meet between 07.00 hrs. &amp; 08.00hrs.</a:t>
            </a:r>
          </a:p>
          <a:p>
            <a:pPr marL="285750" indent="-228600">
              <a:buFont typeface="Arial" panose="020B0604020202020204" pitchFamily="34" charset="0"/>
              <a:buChar char="•"/>
            </a:pPr>
            <a:r>
              <a:rPr lang="en-US" sz="1400" dirty="0">
                <a:solidFill>
                  <a:schemeClr val="bg1">
                    <a:lumMod val="95000"/>
                  </a:schemeClr>
                </a:solidFill>
              </a:rPr>
              <a:t>Stow luggage in relevant vehicles</a:t>
            </a:r>
          </a:p>
          <a:p>
            <a:pPr marL="285750" indent="-228600">
              <a:buFont typeface="Arial" panose="020B0604020202020204" pitchFamily="34" charset="0"/>
              <a:buChar char="•"/>
            </a:pPr>
            <a:r>
              <a:rPr lang="en-US" sz="1400" dirty="0">
                <a:solidFill>
                  <a:schemeClr val="bg1">
                    <a:lumMod val="95000"/>
                  </a:schemeClr>
                </a:solidFill>
              </a:rPr>
              <a:t>Group Photo &amp; few departing words</a:t>
            </a:r>
          </a:p>
          <a:p>
            <a:pPr marL="285750" indent="-228600">
              <a:buFont typeface="Arial" panose="020B0604020202020204" pitchFamily="34" charset="0"/>
              <a:buChar char="•"/>
            </a:pPr>
            <a:r>
              <a:rPr lang="en-US" sz="1400" dirty="0">
                <a:solidFill>
                  <a:schemeClr val="bg1">
                    <a:lumMod val="95000"/>
                  </a:schemeClr>
                </a:solidFill>
              </a:rPr>
              <a:t>Set to leave by 08.30hrs.</a:t>
            </a:r>
          </a:p>
          <a:p>
            <a:pPr marL="285750" indent="-228600">
              <a:buFont typeface="Arial" panose="020B0604020202020204" pitchFamily="34" charset="0"/>
              <a:buChar char="•"/>
            </a:pPr>
            <a:r>
              <a:rPr lang="en-US" sz="1400" dirty="0">
                <a:solidFill>
                  <a:schemeClr val="bg1">
                    <a:lumMod val="95000"/>
                  </a:schemeClr>
                </a:solidFill>
              </a:rPr>
              <a:t>Tough day in saddle to day – C:75 miles</a:t>
            </a:r>
          </a:p>
          <a:p>
            <a:pPr marL="285750" indent="-228600">
              <a:buFont typeface="Arial" panose="020B0604020202020204" pitchFamily="34" charset="0"/>
              <a:buChar char="•"/>
            </a:pPr>
            <a:r>
              <a:rPr lang="en-US" sz="1400" dirty="0">
                <a:solidFill>
                  <a:schemeClr val="bg1">
                    <a:lumMod val="95000"/>
                  </a:schemeClr>
                </a:solidFill>
              </a:rPr>
              <a:t>First stop will be Spytty Park Leisure Centre C:20 miles in</a:t>
            </a:r>
          </a:p>
          <a:p>
            <a:pPr marL="285750" indent="-228600">
              <a:buFont typeface="Arial" panose="020B0604020202020204" pitchFamily="34" charset="0"/>
              <a:buChar char="•"/>
            </a:pPr>
            <a:r>
              <a:rPr lang="en-US" sz="1400" dirty="0">
                <a:solidFill>
                  <a:schemeClr val="bg1">
                    <a:lumMod val="95000"/>
                  </a:schemeClr>
                </a:solidFill>
              </a:rPr>
              <a:t>Lunch stop will be in the car park of the Moto services on the 1</a:t>
            </a:r>
            <a:r>
              <a:rPr lang="en-US" sz="1400" baseline="30000" dirty="0">
                <a:solidFill>
                  <a:schemeClr val="bg1">
                    <a:lumMod val="95000"/>
                  </a:schemeClr>
                </a:solidFill>
              </a:rPr>
              <a:t>st</a:t>
            </a:r>
            <a:r>
              <a:rPr lang="en-US" sz="1400" dirty="0">
                <a:solidFill>
                  <a:schemeClr val="bg1">
                    <a:lumMod val="95000"/>
                  </a:schemeClr>
                </a:solidFill>
              </a:rPr>
              <a:t> Seven Crossing C:19 miles after stop one</a:t>
            </a:r>
          </a:p>
          <a:p>
            <a:pPr marL="285750" indent="-228600">
              <a:buFont typeface="Arial" panose="020B0604020202020204" pitchFamily="34" charset="0"/>
              <a:buChar char="•"/>
            </a:pPr>
            <a:r>
              <a:rPr lang="en-US" sz="1400" dirty="0">
                <a:solidFill>
                  <a:schemeClr val="bg1">
                    <a:lumMod val="95000"/>
                  </a:schemeClr>
                </a:solidFill>
              </a:rPr>
              <a:t>Afternoon stop will be C:19 miles in at </a:t>
            </a:r>
            <a:r>
              <a:rPr lang="en-GB" sz="1400" dirty="0">
                <a:solidFill>
                  <a:schemeClr val="bg1">
                    <a:lumMod val="95000"/>
                  </a:schemeClr>
                </a:solidFill>
              </a:rPr>
              <a:t>The Shallows, Saltford, Bristol BS31</a:t>
            </a:r>
          </a:p>
          <a:p>
            <a:pPr marL="285750" indent="-228600">
              <a:buFont typeface="Arial" panose="020B0604020202020204" pitchFamily="34" charset="0"/>
              <a:buChar char="•"/>
            </a:pPr>
            <a:r>
              <a:rPr lang="en-GB" sz="1400" dirty="0">
                <a:solidFill>
                  <a:schemeClr val="bg1">
                    <a:lumMod val="95000"/>
                  </a:schemeClr>
                </a:solidFill>
              </a:rPr>
              <a:t>Then on to Premier Inn, Frome C:17 miles</a:t>
            </a:r>
          </a:p>
          <a:p>
            <a:pPr marL="285750" indent="-228600">
              <a:buFont typeface="Arial" panose="020B0604020202020204" pitchFamily="34" charset="0"/>
              <a:buChar char="•"/>
            </a:pPr>
            <a:r>
              <a:rPr lang="en-GB" sz="1400" dirty="0">
                <a:solidFill>
                  <a:schemeClr val="bg1">
                    <a:lumMod val="95000"/>
                  </a:schemeClr>
                </a:solidFill>
              </a:rPr>
              <a:t>Do your “cycling admin”, stow the bike shower, change  &amp; organise a meal for yourself in the Beefeater next door.</a:t>
            </a:r>
          </a:p>
          <a:p>
            <a:pPr marL="285750" indent="-228600">
              <a:buFont typeface="Arial" panose="020B0604020202020204" pitchFamily="34" charset="0"/>
              <a:buChar char="•"/>
            </a:pPr>
            <a:r>
              <a:rPr lang="en-GB" sz="1400" dirty="0">
                <a:solidFill>
                  <a:schemeClr val="bg1">
                    <a:lumMod val="95000"/>
                  </a:schemeClr>
                </a:solidFill>
              </a:rPr>
              <a:t>Approximately  20.00hrs. The Captains will address us all  with a briefing of the day and what's to be expected on Day 2 followed by an hour of Bingo</a:t>
            </a:r>
          </a:p>
          <a:p>
            <a:pPr marL="285750" indent="-228600">
              <a:buFont typeface="Arial" panose="020B0604020202020204" pitchFamily="34" charset="0"/>
              <a:buChar char="•"/>
            </a:pPr>
            <a:endParaRPr lang="en-US" sz="1400" dirty="0">
              <a:solidFill>
                <a:schemeClr val="bg1">
                  <a:lumMod val="95000"/>
                </a:schemeClr>
              </a:solidFill>
            </a:endParaRPr>
          </a:p>
        </p:txBody>
      </p:sp>
      <p:pic>
        <p:nvPicPr>
          <p:cNvPr id="8" name="Picture 7" descr="Map&#10;&#10;Description automatically generated">
            <a:extLst>
              <a:ext uri="{FF2B5EF4-FFF2-40B4-BE49-F238E27FC236}">
                <a16:creationId xmlns:a16="http://schemas.microsoft.com/office/drawing/2014/main" id="{F40B5B17-0CF7-4BF6-A19D-E0C2EE19F8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0053" y="102943"/>
            <a:ext cx="5338096" cy="3189432"/>
          </a:xfrm>
          <a:prstGeom prst="rect">
            <a:avLst/>
          </a:prstGeom>
        </p:spPr>
      </p:pic>
      <p:pic>
        <p:nvPicPr>
          <p:cNvPr id="11" name="Picture 10" descr="Map&#10;&#10;Description automatically generated with medium confidence">
            <a:extLst>
              <a:ext uri="{FF2B5EF4-FFF2-40B4-BE49-F238E27FC236}">
                <a16:creationId xmlns:a16="http://schemas.microsoft.com/office/drawing/2014/main" id="{76B18B07-1035-4E02-AD86-705B93BD0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0053" y="3569145"/>
            <a:ext cx="5720797" cy="3288855"/>
          </a:xfrm>
          <a:prstGeom prst="rect">
            <a:avLst/>
          </a:prstGeom>
        </p:spPr>
      </p:pic>
      <p:pic>
        <p:nvPicPr>
          <p:cNvPr id="13" name="Picture 12">
            <a:extLst>
              <a:ext uri="{FF2B5EF4-FFF2-40B4-BE49-F238E27FC236}">
                <a16:creationId xmlns:a16="http://schemas.microsoft.com/office/drawing/2014/main" id="{444D9CBC-A47D-49E2-8BDC-82AE54885039}"/>
              </a:ext>
            </a:extLst>
          </p:cNvPr>
          <p:cNvPicPr>
            <a:picLocks noChangeAspect="1"/>
          </p:cNvPicPr>
          <p:nvPr/>
        </p:nvPicPr>
        <p:blipFill>
          <a:blip r:embed="rId5"/>
          <a:stretch>
            <a:fillRect/>
          </a:stretch>
        </p:blipFill>
        <p:spPr>
          <a:xfrm>
            <a:off x="10603239" y="1440878"/>
            <a:ext cx="1048603" cy="1054699"/>
          </a:xfrm>
          <a:prstGeom prst="rect">
            <a:avLst/>
          </a:prstGeom>
        </p:spPr>
      </p:pic>
      <p:pic>
        <p:nvPicPr>
          <p:cNvPr id="15" name="Picture 14">
            <a:extLst>
              <a:ext uri="{FF2B5EF4-FFF2-40B4-BE49-F238E27FC236}">
                <a16:creationId xmlns:a16="http://schemas.microsoft.com/office/drawing/2014/main" id="{252EFBFE-0589-4E0F-9D96-76F1F4966A2F}"/>
              </a:ext>
            </a:extLst>
          </p:cNvPr>
          <p:cNvPicPr>
            <a:picLocks noChangeAspect="1"/>
          </p:cNvPicPr>
          <p:nvPr/>
        </p:nvPicPr>
        <p:blipFill>
          <a:blip r:embed="rId6"/>
          <a:stretch>
            <a:fillRect/>
          </a:stretch>
        </p:blipFill>
        <p:spPr>
          <a:xfrm>
            <a:off x="10648834" y="2407256"/>
            <a:ext cx="957412" cy="868472"/>
          </a:xfrm>
          <a:prstGeom prst="rect">
            <a:avLst/>
          </a:prstGeom>
        </p:spPr>
      </p:pic>
      <p:pic>
        <p:nvPicPr>
          <p:cNvPr id="16" name="Picture 15">
            <a:extLst>
              <a:ext uri="{FF2B5EF4-FFF2-40B4-BE49-F238E27FC236}">
                <a16:creationId xmlns:a16="http://schemas.microsoft.com/office/drawing/2014/main" id="{D5831018-FABF-4BB6-B087-97FAECE799E5}"/>
              </a:ext>
            </a:extLst>
          </p:cNvPr>
          <p:cNvPicPr>
            <a:picLocks noChangeAspect="1"/>
          </p:cNvPicPr>
          <p:nvPr/>
        </p:nvPicPr>
        <p:blipFill>
          <a:blip r:embed="rId7"/>
          <a:stretch>
            <a:fillRect/>
          </a:stretch>
        </p:blipFill>
        <p:spPr>
          <a:xfrm>
            <a:off x="10648834" y="3365215"/>
            <a:ext cx="957413" cy="868473"/>
          </a:xfrm>
          <a:prstGeom prst="rect">
            <a:avLst/>
          </a:prstGeom>
        </p:spPr>
      </p:pic>
      <p:pic>
        <p:nvPicPr>
          <p:cNvPr id="17" name="Picture 16">
            <a:extLst>
              <a:ext uri="{FF2B5EF4-FFF2-40B4-BE49-F238E27FC236}">
                <a16:creationId xmlns:a16="http://schemas.microsoft.com/office/drawing/2014/main" id="{32B2AB78-A0D3-4938-973F-8EF9CFA91DC4}"/>
              </a:ext>
            </a:extLst>
          </p:cNvPr>
          <p:cNvPicPr>
            <a:picLocks noChangeAspect="1"/>
          </p:cNvPicPr>
          <p:nvPr/>
        </p:nvPicPr>
        <p:blipFill>
          <a:blip r:embed="rId8"/>
          <a:stretch>
            <a:fillRect/>
          </a:stretch>
        </p:blipFill>
        <p:spPr>
          <a:xfrm>
            <a:off x="10648834" y="4314340"/>
            <a:ext cx="957412" cy="868472"/>
          </a:xfrm>
          <a:prstGeom prst="rect">
            <a:avLst/>
          </a:prstGeom>
        </p:spPr>
      </p:pic>
      <p:pic>
        <p:nvPicPr>
          <p:cNvPr id="18" name="Picture 17">
            <a:extLst>
              <a:ext uri="{FF2B5EF4-FFF2-40B4-BE49-F238E27FC236}">
                <a16:creationId xmlns:a16="http://schemas.microsoft.com/office/drawing/2014/main" id="{261F9FCF-CCB4-4DBC-9F4C-26428AE12746}"/>
              </a:ext>
            </a:extLst>
          </p:cNvPr>
          <p:cNvPicPr>
            <a:picLocks noChangeAspect="1"/>
          </p:cNvPicPr>
          <p:nvPr/>
        </p:nvPicPr>
        <p:blipFill>
          <a:blip r:embed="rId9"/>
          <a:stretch>
            <a:fillRect/>
          </a:stretch>
        </p:blipFill>
        <p:spPr>
          <a:xfrm>
            <a:off x="10626036" y="5235756"/>
            <a:ext cx="1003008" cy="868472"/>
          </a:xfrm>
          <a:prstGeom prst="rect">
            <a:avLst/>
          </a:prstGeom>
        </p:spPr>
      </p:pic>
      <p:pic>
        <p:nvPicPr>
          <p:cNvPr id="19" name="Picture 18">
            <a:extLst>
              <a:ext uri="{FF2B5EF4-FFF2-40B4-BE49-F238E27FC236}">
                <a16:creationId xmlns:a16="http://schemas.microsoft.com/office/drawing/2014/main" id="{82D5B26E-15DB-4F10-A77C-4253AFDC2E64}"/>
              </a:ext>
            </a:extLst>
          </p:cNvPr>
          <p:cNvPicPr>
            <a:picLocks noChangeAspect="1"/>
          </p:cNvPicPr>
          <p:nvPr/>
        </p:nvPicPr>
        <p:blipFill>
          <a:blip r:embed="rId10"/>
          <a:stretch>
            <a:fillRect/>
          </a:stretch>
        </p:blipFill>
        <p:spPr>
          <a:xfrm>
            <a:off x="10626036" y="6141385"/>
            <a:ext cx="980210" cy="688907"/>
          </a:xfrm>
          <a:prstGeom prst="rect">
            <a:avLst/>
          </a:prstGeom>
        </p:spPr>
      </p:pic>
    </p:spTree>
    <p:extLst>
      <p:ext uri="{BB962C8B-B14F-4D97-AF65-F5344CB8AC3E}">
        <p14:creationId xmlns:p14="http://schemas.microsoft.com/office/powerpoint/2010/main" val="1342508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45901-22A1-4DC9-B134-9089A66F0DE4}"/>
              </a:ext>
            </a:extLst>
          </p:cNvPr>
          <p:cNvSpPr>
            <a:spLocks noGrp="1"/>
          </p:cNvSpPr>
          <p:nvPr>
            <p:ph type="title"/>
          </p:nvPr>
        </p:nvSpPr>
        <p:spPr>
          <a:xfrm>
            <a:off x="418225" y="456163"/>
            <a:ext cx="3201366" cy="386633"/>
          </a:xfrm>
        </p:spPr>
        <p:txBody>
          <a:bodyPr vert="horz" lIns="91440" tIns="45720" rIns="91440" bIns="45720" rtlCol="0" anchor="b">
            <a:normAutofit fontScale="90000"/>
          </a:bodyPr>
          <a:lstStyle/>
          <a:p>
            <a:pPr algn="ctr"/>
            <a:r>
              <a:rPr lang="en-GB" sz="1800" kern="1200" dirty="0">
                <a:solidFill>
                  <a:srgbClr val="FFFFFF"/>
                </a:solidFill>
                <a:latin typeface="+mj-lt"/>
                <a:ea typeface="+mj-ea"/>
                <a:cs typeface="+mj-cs"/>
              </a:rPr>
              <a:t>Day 2 – Wednesday 06th July 2022</a:t>
            </a:r>
          </a:p>
        </p:txBody>
      </p:sp>
      <p:sp>
        <p:nvSpPr>
          <p:cNvPr id="6" name="TextBox 5">
            <a:extLst>
              <a:ext uri="{FF2B5EF4-FFF2-40B4-BE49-F238E27FC236}">
                <a16:creationId xmlns:a16="http://schemas.microsoft.com/office/drawing/2014/main" id="{9909A98A-B79D-4540-8C11-EAFE489C3828}"/>
              </a:ext>
            </a:extLst>
          </p:cNvPr>
          <p:cNvSpPr txBox="1"/>
          <p:nvPr/>
        </p:nvSpPr>
        <p:spPr>
          <a:xfrm>
            <a:off x="405044" y="1143329"/>
            <a:ext cx="3025303" cy="5546047"/>
          </a:xfrm>
          <a:prstGeom prst="rect">
            <a:avLst/>
          </a:prstGeom>
        </p:spPr>
        <p:txBody>
          <a:bodyPr vert="horz" lIns="91440" tIns="45720" rIns="91440" bIns="45720" rtlCol="0" anchor="ctr">
            <a:normAutofit fontScale="92500" lnSpcReduction="20000"/>
          </a:bodyPr>
          <a:lstStyle/>
          <a:p>
            <a:pPr marL="342900" indent="-285750">
              <a:lnSpc>
                <a:spcPct val="90000"/>
              </a:lnSpc>
              <a:spcAft>
                <a:spcPts val="600"/>
              </a:spcAft>
              <a:buFont typeface="Arial" panose="020B0604020202020204" pitchFamily="34" charset="0"/>
              <a:buChar char="•"/>
            </a:pPr>
            <a:r>
              <a:rPr lang="en-US" sz="1500" dirty="0">
                <a:solidFill>
                  <a:schemeClr val="bg1">
                    <a:lumMod val="95000"/>
                  </a:schemeClr>
                </a:solidFill>
              </a:rPr>
              <a:t>Setting off after breakfast at approximately  09.00hrs.</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Another long day in the saddle today with C:69 miles</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Teams will depart staggered this morning with people fitting in to group`s 1,2 or 3</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First stop will be C:15 miles at the Hillside Café, Codford</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Followed by lunch stop at  Alderbury Village Hall  C:19 miles on</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An afternoon stop C:18 miles in</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Then on to 4 PWRR Barracks C:17 miles to the end</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Sow all bikes safe and secure, grab a wash/shower &amp; change with an over night bag containing your bike stuff for Day 3.</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We then head out on the minibuses to the Ferry Terminal, collect tickets then visit the Ship &amp; Castle for a well earnt pint and a warm meal.</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At approximately 21.00hrs. We head over to terminal, check in and get ready to board the ferry.</a:t>
            </a:r>
          </a:p>
          <a:p>
            <a:pPr marL="285750" indent="-228600">
              <a:lnSpc>
                <a:spcPct val="90000"/>
              </a:lnSpc>
              <a:spcAft>
                <a:spcPts val="600"/>
              </a:spcAft>
              <a:buFont typeface="Arial" panose="020B0604020202020204" pitchFamily="34" charset="0"/>
              <a:buChar char="•"/>
            </a:pPr>
            <a:r>
              <a:rPr lang="en-US" sz="1500" dirty="0">
                <a:solidFill>
                  <a:schemeClr val="bg1">
                    <a:lumMod val="95000"/>
                  </a:schemeClr>
                </a:solidFill>
              </a:rPr>
              <a:t>When on board  go and get  your Cabin keys with your room mates and see you in morning…..</a:t>
            </a:r>
          </a:p>
          <a:p>
            <a:pPr marL="285750" indent="-228600">
              <a:lnSpc>
                <a:spcPct val="90000"/>
              </a:lnSpc>
              <a:spcAft>
                <a:spcPts val="600"/>
              </a:spcAft>
              <a:buFont typeface="Arial" panose="020B0604020202020204" pitchFamily="34" charset="0"/>
              <a:buChar char="•"/>
            </a:pPr>
            <a:endParaRPr lang="en-US" sz="1400" dirty="0">
              <a:solidFill>
                <a:schemeClr val="bg1">
                  <a:lumMod val="95000"/>
                </a:schemeClr>
              </a:solidFill>
            </a:endParaRPr>
          </a:p>
          <a:p>
            <a:pPr marL="285750" indent="-228600">
              <a:lnSpc>
                <a:spcPct val="90000"/>
              </a:lnSpc>
              <a:spcAft>
                <a:spcPts val="600"/>
              </a:spcAft>
              <a:buFont typeface="Arial" panose="020B0604020202020204" pitchFamily="34" charset="0"/>
              <a:buChar char="•"/>
            </a:pPr>
            <a:endParaRPr lang="en-US" sz="1400" dirty="0">
              <a:solidFill>
                <a:schemeClr val="bg1">
                  <a:lumMod val="95000"/>
                </a:schemeClr>
              </a:solidFill>
            </a:endParaRPr>
          </a:p>
        </p:txBody>
      </p:sp>
      <p:pic>
        <p:nvPicPr>
          <p:cNvPr id="5" name="Picture 4">
            <a:extLst>
              <a:ext uri="{FF2B5EF4-FFF2-40B4-BE49-F238E27FC236}">
                <a16:creationId xmlns:a16="http://schemas.microsoft.com/office/drawing/2014/main" id="{6D0D21BF-A5CB-48BF-9F16-9035C4083F7B}"/>
              </a:ext>
            </a:extLst>
          </p:cNvPr>
          <p:cNvPicPr>
            <a:picLocks noChangeAspect="1"/>
          </p:cNvPicPr>
          <p:nvPr/>
        </p:nvPicPr>
        <p:blipFill>
          <a:blip r:embed="rId2"/>
          <a:stretch>
            <a:fillRect/>
          </a:stretch>
        </p:blipFill>
        <p:spPr>
          <a:xfrm>
            <a:off x="10418618" y="195136"/>
            <a:ext cx="1592987" cy="1586666"/>
          </a:xfrm>
          <a:prstGeom prst="rect">
            <a:avLst/>
          </a:prstGeom>
        </p:spPr>
      </p:pic>
      <p:pic>
        <p:nvPicPr>
          <p:cNvPr id="3" name="Picture 2">
            <a:extLst>
              <a:ext uri="{FF2B5EF4-FFF2-40B4-BE49-F238E27FC236}">
                <a16:creationId xmlns:a16="http://schemas.microsoft.com/office/drawing/2014/main" id="{FEEFBBB2-CB54-4DB9-BB39-82ED393E63A2}"/>
              </a:ext>
            </a:extLst>
          </p:cNvPr>
          <p:cNvPicPr>
            <a:picLocks noChangeAspect="1"/>
          </p:cNvPicPr>
          <p:nvPr/>
        </p:nvPicPr>
        <p:blipFill>
          <a:blip r:embed="rId3"/>
          <a:stretch>
            <a:fillRect/>
          </a:stretch>
        </p:blipFill>
        <p:spPr>
          <a:xfrm>
            <a:off x="10656323" y="1709083"/>
            <a:ext cx="1117575" cy="1006681"/>
          </a:xfrm>
          <a:prstGeom prst="rect">
            <a:avLst/>
          </a:prstGeom>
        </p:spPr>
      </p:pic>
      <p:pic>
        <p:nvPicPr>
          <p:cNvPr id="4" name="Picture 3">
            <a:extLst>
              <a:ext uri="{FF2B5EF4-FFF2-40B4-BE49-F238E27FC236}">
                <a16:creationId xmlns:a16="http://schemas.microsoft.com/office/drawing/2014/main" id="{ECF2AD0D-4811-44A8-AEDD-D59D96B451FC}"/>
              </a:ext>
            </a:extLst>
          </p:cNvPr>
          <p:cNvPicPr>
            <a:picLocks noChangeAspect="1"/>
          </p:cNvPicPr>
          <p:nvPr/>
        </p:nvPicPr>
        <p:blipFill>
          <a:blip r:embed="rId4"/>
          <a:stretch>
            <a:fillRect/>
          </a:stretch>
        </p:blipFill>
        <p:spPr>
          <a:xfrm>
            <a:off x="10674879" y="2833216"/>
            <a:ext cx="1099019" cy="981541"/>
          </a:xfrm>
          <a:prstGeom prst="rect">
            <a:avLst/>
          </a:prstGeom>
        </p:spPr>
      </p:pic>
      <p:pic>
        <p:nvPicPr>
          <p:cNvPr id="7" name="Picture 6">
            <a:extLst>
              <a:ext uri="{FF2B5EF4-FFF2-40B4-BE49-F238E27FC236}">
                <a16:creationId xmlns:a16="http://schemas.microsoft.com/office/drawing/2014/main" id="{7D238AC9-1837-4914-A394-DB7322479B66}"/>
              </a:ext>
            </a:extLst>
          </p:cNvPr>
          <p:cNvPicPr>
            <a:picLocks noChangeAspect="1"/>
          </p:cNvPicPr>
          <p:nvPr/>
        </p:nvPicPr>
        <p:blipFill>
          <a:blip r:embed="rId5"/>
          <a:stretch>
            <a:fillRect/>
          </a:stretch>
        </p:blipFill>
        <p:spPr>
          <a:xfrm>
            <a:off x="10687937" y="3887093"/>
            <a:ext cx="1085961" cy="1574071"/>
          </a:xfrm>
          <a:prstGeom prst="rect">
            <a:avLst/>
          </a:prstGeom>
        </p:spPr>
      </p:pic>
      <p:pic>
        <p:nvPicPr>
          <p:cNvPr id="16" name="Picture 15">
            <a:extLst>
              <a:ext uri="{FF2B5EF4-FFF2-40B4-BE49-F238E27FC236}">
                <a16:creationId xmlns:a16="http://schemas.microsoft.com/office/drawing/2014/main" id="{222D7D26-BFA6-4814-B505-B39890F24ABF}"/>
              </a:ext>
            </a:extLst>
          </p:cNvPr>
          <p:cNvPicPr>
            <a:picLocks noChangeAspect="1"/>
          </p:cNvPicPr>
          <p:nvPr/>
        </p:nvPicPr>
        <p:blipFill>
          <a:blip r:embed="rId6"/>
          <a:stretch>
            <a:fillRect/>
          </a:stretch>
        </p:blipFill>
        <p:spPr>
          <a:xfrm>
            <a:off x="10687937" y="5607005"/>
            <a:ext cx="1099019" cy="714752"/>
          </a:xfrm>
          <a:prstGeom prst="rect">
            <a:avLst/>
          </a:prstGeom>
        </p:spPr>
      </p:pic>
      <p:pic>
        <p:nvPicPr>
          <p:cNvPr id="20" name="Picture 19" descr="A picture containing graphical user interface&#10;&#10;Description automatically generated">
            <a:extLst>
              <a:ext uri="{FF2B5EF4-FFF2-40B4-BE49-F238E27FC236}">
                <a16:creationId xmlns:a16="http://schemas.microsoft.com/office/drawing/2014/main" id="{C6A7FC82-3DCE-4829-9293-F6E63020A9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1901" y="195136"/>
            <a:ext cx="6076179" cy="3332611"/>
          </a:xfrm>
          <a:prstGeom prst="rect">
            <a:avLst/>
          </a:prstGeom>
        </p:spPr>
      </p:pic>
      <p:pic>
        <p:nvPicPr>
          <p:cNvPr id="23" name="Picture 22" descr="Graphical user interface&#10;&#10;Description automatically generated with medium confidence">
            <a:extLst>
              <a:ext uri="{FF2B5EF4-FFF2-40B4-BE49-F238E27FC236}">
                <a16:creationId xmlns:a16="http://schemas.microsoft.com/office/drawing/2014/main" id="{A547BD44-2B1C-4382-A9EA-C9A1D74BBB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1900" y="3673265"/>
            <a:ext cx="6076179" cy="2989599"/>
          </a:xfrm>
          <a:prstGeom prst="rect">
            <a:avLst/>
          </a:prstGeom>
        </p:spPr>
      </p:pic>
    </p:spTree>
    <p:extLst>
      <p:ext uri="{BB962C8B-B14F-4D97-AF65-F5344CB8AC3E}">
        <p14:creationId xmlns:p14="http://schemas.microsoft.com/office/powerpoint/2010/main" val="70486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21" name="Freeform: Shape 20">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5AC19411-0D7C-484E-A7AA-8F5E05141E6F}"/>
              </a:ext>
            </a:extLst>
          </p:cNvPr>
          <p:cNvSpPr txBox="1"/>
          <p:nvPr/>
        </p:nvSpPr>
        <p:spPr>
          <a:xfrm>
            <a:off x="145954" y="196273"/>
            <a:ext cx="4435282" cy="6538822"/>
          </a:xfrm>
          <a:prstGeom prst="rect">
            <a:avLst/>
          </a:prstGeom>
        </p:spPr>
        <p:txBody>
          <a:bodyPr vert="horz" lIns="91440" tIns="45720" rIns="91440" bIns="45720" rtlCol="0">
            <a:noAutofit/>
          </a:bodyPr>
          <a:lstStyle/>
          <a:p>
            <a:pPr marL="342900" indent="-228600">
              <a:lnSpc>
                <a:spcPct val="90000"/>
              </a:lnSpc>
              <a:spcAft>
                <a:spcPts val="600"/>
              </a:spcAft>
              <a:buFont typeface="Arial" panose="020B0604020202020204" pitchFamily="34" charset="0"/>
              <a:buChar char="•"/>
            </a:pPr>
            <a:endParaRPr lang="en-US" sz="1400" dirty="0">
              <a:solidFill>
                <a:schemeClr val="bg1">
                  <a:alpha val="60000"/>
                </a:schemeClr>
              </a:solidFill>
            </a:endParaRPr>
          </a:p>
          <a:p>
            <a:pPr marL="342900" indent="-228600">
              <a:lnSpc>
                <a:spcPct val="90000"/>
              </a:lnSpc>
              <a:spcAft>
                <a:spcPts val="600"/>
              </a:spcAft>
              <a:buFont typeface="Arial" panose="020B0604020202020204" pitchFamily="34" charset="0"/>
              <a:buChar char="•"/>
            </a:pPr>
            <a:r>
              <a:rPr lang="en-US" sz="1400" dirty="0">
                <a:solidFill>
                  <a:schemeClr val="bg1">
                    <a:alpha val="60000"/>
                  </a:schemeClr>
                </a:solidFill>
              </a:rPr>
              <a:t>When we  are approaching the port, the canteen opens where I suggest you grab a juice a  quick bowl of cereals</a:t>
            </a:r>
          </a:p>
          <a:p>
            <a:pPr marL="342900" indent="-228600">
              <a:lnSpc>
                <a:spcPct val="90000"/>
              </a:lnSpc>
              <a:spcAft>
                <a:spcPts val="600"/>
              </a:spcAft>
              <a:buFont typeface="Arial" panose="020B0604020202020204" pitchFamily="34" charset="0"/>
              <a:buChar char="•"/>
            </a:pPr>
            <a:r>
              <a:rPr lang="en-US" sz="1400" dirty="0">
                <a:solidFill>
                  <a:schemeClr val="bg1">
                    <a:alpha val="60000"/>
                  </a:schemeClr>
                </a:solidFill>
              </a:rPr>
              <a:t>On docking we all dis-embark as foot passenger ready to get on bikes (but with trainers on not cleats!).</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When through Passport control, we will meet the support wagons in the car park of the ferry terminal where we will all unload our bikes, make sure they are in good order , stow the overnight bag and put the cycle bag in the relevant support van</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We all leave together this morning travelling C:4 miles to  Pegasus Bridge Memorial where we will pay our respects to the fallen and remember the  sacrifice in WWII</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After a breakfast stop in the café`s on the Bridge we then re-group and cycle C:16 miles to our first stop (TBC)</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Lunch will be in a village called Lisieux which will be C:14 miles further </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After lunch we head toward Le Neubourg some  32 meals away where we will stop at C:16 miles for a break and again some C:4 miles out from the hotel to sample some French delights….</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We then travel together complete our “cycle admin” before checking in, freshening up, enjoying a meal ready to meet…</a:t>
            </a:r>
          </a:p>
          <a:p>
            <a:pPr marL="285750" indent="-228600">
              <a:lnSpc>
                <a:spcPct val="90000"/>
              </a:lnSpc>
              <a:spcAft>
                <a:spcPts val="600"/>
              </a:spcAft>
              <a:buFont typeface="Arial" panose="020B0604020202020204" pitchFamily="34" charset="0"/>
              <a:buChar char="•"/>
            </a:pPr>
            <a:r>
              <a:rPr lang="en-US" sz="1400" dirty="0">
                <a:solidFill>
                  <a:schemeClr val="bg1">
                    <a:alpha val="60000"/>
                  </a:schemeClr>
                </a:solidFill>
              </a:rPr>
              <a:t>Captain night this evening = Karaoke after the briefing</a:t>
            </a:r>
          </a:p>
          <a:p>
            <a:pPr marL="285750" indent="-228600">
              <a:lnSpc>
                <a:spcPct val="90000"/>
              </a:lnSpc>
              <a:spcAft>
                <a:spcPts val="600"/>
              </a:spcAft>
              <a:buFont typeface="Arial" panose="020B0604020202020204" pitchFamily="34" charset="0"/>
              <a:buChar char="•"/>
            </a:pPr>
            <a:endParaRPr lang="en-US" sz="1400" dirty="0">
              <a:solidFill>
                <a:schemeClr val="bg1">
                  <a:alpha val="60000"/>
                </a:schemeClr>
              </a:solidFill>
            </a:endParaRPr>
          </a:p>
          <a:p>
            <a:pPr marL="285750" indent="-228600">
              <a:lnSpc>
                <a:spcPct val="90000"/>
              </a:lnSpc>
              <a:spcAft>
                <a:spcPts val="600"/>
              </a:spcAft>
              <a:buFont typeface="Arial" panose="020B0604020202020204" pitchFamily="34" charset="0"/>
              <a:buChar char="•"/>
            </a:pPr>
            <a:endParaRPr lang="en-US" sz="1400" dirty="0">
              <a:solidFill>
                <a:schemeClr val="bg1">
                  <a:alpha val="60000"/>
                </a:schemeClr>
              </a:solidFill>
            </a:endParaRPr>
          </a:p>
          <a:p>
            <a:pPr marL="285750" indent="-228600">
              <a:lnSpc>
                <a:spcPct val="90000"/>
              </a:lnSpc>
              <a:spcAft>
                <a:spcPts val="600"/>
              </a:spcAft>
              <a:buFont typeface="Arial" panose="020B0604020202020204" pitchFamily="34" charset="0"/>
              <a:buChar char="•"/>
            </a:pPr>
            <a:endParaRPr lang="en-US" sz="1400" dirty="0">
              <a:solidFill>
                <a:schemeClr val="bg1">
                  <a:alpha val="60000"/>
                </a:schemeClr>
              </a:solidFill>
            </a:endParaRPr>
          </a:p>
        </p:txBody>
      </p:sp>
      <p:pic>
        <p:nvPicPr>
          <p:cNvPr id="2" name="Picture 1">
            <a:extLst>
              <a:ext uri="{FF2B5EF4-FFF2-40B4-BE49-F238E27FC236}">
                <a16:creationId xmlns:a16="http://schemas.microsoft.com/office/drawing/2014/main" id="{4B92FF92-B675-4310-BC22-E6E19C435B36}"/>
              </a:ext>
            </a:extLst>
          </p:cNvPr>
          <p:cNvPicPr>
            <a:picLocks noChangeAspect="1"/>
          </p:cNvPicPr>
          <p:nvPr/>
        </p:nvPicPr>
        <p:blipFill>
          <a:blip r:embed="rId2"/>
          <a:stretch>
            <a:fillRect/>
          </a:stretch>
        </p:blipFill>
        <p:spPr>
          <a:xfrm>
            <a:off x="10483273" y="122905"/>
            <a:ext cx="1562773" cy="1556572"/>
          </a:xfrm>
          <a:prstGeom prst="rect">
            <a:avLst/>
          </a:prstGeom>
        </p:spPr>
      </p:pic>
      <p:sp>
        <p:nvSpPr>
          <p:cNvPr id="11" name="Title 1">
            <a:extLst>
              <a:ext uri="{FF2B5EF4-FFF2-40B4-BE49-F238E27FC236}">
                <a16:creationId xmlns:a16="http://schemas.microsoft.com/office/drawing/2014/main" id="{22B825F2-494C-40A7-A3DE-931912CA1809}"/>
              </a:ext>
            </a:extLst>
          </p:cNvPr>
          <p:cNvSpPr txBox="1">
            <a:spLocks/>
          </p:cNvSpPr>
          <p:nvPr/>
        </p:nvSpPr>
        <p:spPr>
          <a:xfrm>
            <a:off x="418225" y="122905"/>
            <a:ext cx="3201366" cy="38663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dirty="0">
                <a:solidFill>
                  <a:srgbClr val="FFFFFF"/>
                </a:solidFill>
              </a:rPr>
              <a:t>Day 3 – Thursday 07th July 2022</a:t>
            </a:r>
          </a:p>
        </p:txBody>
      </p:sp>
      <p:pic>
        <p:nvPicPr>
          <p:cNvPr id="5" name="Picture 4" descr="A picture containing graphical user interface&#10;&#10;Description automatically generated">
            <a:extLst>
              <a:ext uri="{FF2B5EF4-FFF2-40B4-BE49-F238E27FC236}">
                <a16:creationId xmlns:a16="http://schemas.microsoft.com/office/drawing/2014/main" id="{67DFF118-C5AD-4C0D-9DF1-D2077C9706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1908" y="122905"/>
            <a:ext cx="5547474" cy="3119059"/>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FE56E0BB-9BDE-4800-A35F-64D7FC732B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908" y="3401463"/>
            <a:ext cx="5644186" cy="3297038"/>
          </a:xfrm>
          <a:prstGeom prst="rect">
            <a:avLst/>
          </a:prstGeom>
        </p:spPr>
      </p:pic>
      <p:pic>
        <p:nvPicPr>
          <p:cNvPr id="9" name="Picture 8">
            <a:extLst>
              <a:ext uri="{FF2B5EF4-FFF2-40B4-BE49-F238E27FC236}">
                <a16:creationId xmlns:a16="http://schemas.microsoft.com/office/drawing/2014/main" id="{746CE95D-6C62-4C21-8FBF-0D7F74506B8A}"/>
              </a:ext>
            </a:extLst>
          </p:cNvPr>
          <p:cNvPicPr>
            <a:picLocks noChangeAspect="1"/>
          </p:cNvPicPr>
          <p:nvPr/>
        </p:nvPicPr>
        <p:blipFill>
          <a:blip r:embed="rId5"/>
          <a:stretch>
            <a:fillRect/>
          </a:stretch>
        </p:blipFill>
        <p:spPr>
          <a:xfrm>
            <a:off x="10530323" y="1940874"/>
            <a:ext cx="1468671" cy="599595"/>
          </a:xfrm>
          <a:prstGeom prst="rect">
            <a:avLst/>
          </a:prstGeom>
        </p:spPr>
      </p:pic>
      <p:pic>
        <p:nvPicPr>
          <p:cNvPr id="13" name="Picture 12">
            <a:extLst>
              <a:ext uri="{FF2B5EF4-FFF2-40B4-BE49-F238E27FC236}">
                <a16:creationId xmlns:a16="http://schemas.microsoft.com/office/drawing/2014/main" id="{46CFE6C3-B546-4199-8017-841C9C47027E}"/>
              </a:ext>
            </a:extLst>
          </p:cNvPr>
          <p:cNvPicPr>
            <a:picLocks noChangeAspect="1"/>
          </p:cNvPicPr>
          <p:nvPr/>
        </p:nvPicPr>
        <p:blipFill>
          <a:blip r:embed="rId6"/>
          <a:stretch>
            <a:fillRect/>
          </a:stretch>
        </p:blipFill>
        <p:spPr>
          <a:xfrm>
            <a:off x="10483273" y="3003018"/>
            <a:ext cx="1579001" cy="835224"/>
          </a:xfrm>
          <a:prstGeom prst="rect">
            <a:avLst/>
          </a:prstGeom>
        </p:spPr>
      </p:pic>
      <p:pic>
        <p:nvPicPr>
          <p:cNvPr id="14" name="Picture 13">
            <a:extLst>
              <a:ext uri="{FF2B5EF4-FFF2-40B4-BE49-F238E27FC236}">
                <a16:creationId xmlns:a16="http://schemas.microsoft.com/office/drawing/2014/main" id="{ECB98D48-948B-48D7-A56E-C57A6E733AD2}"/>
              </a:ext>
            </a:extLst>
          </p:cNvPr>
          <p:cNvPicPr>
            <a:picLocks noChangeAspect="1"/>
          </p:cNvPicPr>
          <p:nvPr/>
        </p:nvPicPr>
        <p:blipFill>
          <a:blip r:embed="rId7"/>
          <a:stretch>
            <a:fillRect/>
          </a:stretch>
        </p:blipFill>
        <p:spPr>
          <a:xfrm>
            <a:off x="10665736" y="4382026"/>
            <a:ext cx="1366622" cy="1335912"/>
          </a:xfrm>
          <a:prstGeom prst="rect">
            <a:avLst/>
          </a:prstGeom>
        </p:spPr>
      </p:pic>
    </p:spTree>
    <p:extLst>
      <p:ext uri="{BB962C8B-B14F-4D97-AF65-F5344CB8AC3E}">
        <p14:creationId xmlns:p14="http://schemas.microsoft.com/office/powerpoint/2010/main" val="142828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2326DD9-7E5D-424B-840E-56DAA4A65C1A}"/>
              </a:ext>
            </a:extLst>
          </p:cNvPr>
          <p:cNvSpPr txBox="1">
            <a:spLocks/>
          </p:cNvSpPr>
          <p:nvPr/>
        </p:nvSpPr>
        <p:spPr>
          <a:xfrm>
            <a:off x="-136870" y="76732"/>
            <a:ext cx="3474124" cy="4568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sz="1800" kern="1200" dirty="0">
                <a:solidFill>
                  <a:srgbClr val="FFFFFF"/>
                </a:solidFill>
                <a:latin typeface="+mj-lt"/>
                <a:ea typeface="+mj-ea"/>
                <a:cs typeface="+mj-cs"/>
              </a:rPr>
              <a:t>Day 4 – Friday 08th July 2022</a:t>
            </a:r>
          </a:p>
        </p:txBody>
      </p:sp>
      <p:sp>
        <p:nvSpPr>
          <p:cNvPr id="4" name="TextBox 3">
            <a:extLst>
              <a:ext uri="{FF2B5EF4-FFF2-40B4-BE49-F238E27FC236}">
                <a16:creationId xmlns:a16="http://schemas.microsoft.com/office/drawing/2014/main" id="{B0F8E989-60C7-4A4A-889A-E0A0779FCA61}"/>
              </a:ext>
            </a:extLst>
          </p:cNvPr>
          <p:cNvSpPr txBox="1"/>
          <p:nvPr/>
        </p:nvSpPr>
        <p:spPr>
          <a:xfrm>
            <a:off x="379182" y="555783"/>
            <a:ext cx="3025303" cy="6024479"/>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1200" dirty="0">
                <a:solidFill>
                  <a:schemeClr val="bg1">
                    <a:lumMod val="95000"/>
                  </a:schemeClr>
                </a:solidFill>
              </a:rPr>
              <a:t>Setting off after breakfast at approximately  09.30hrs.</a:t>
            </a:r>
          </a:p>
          <a:p>
            <a:pPr marL="285750" indent="-228600">
              <a:lnSpc>
                <a:spcPct val="90000"/>
              </a:lnSpc>
              <a:spcAft>
                <a:spcPts val="600"/>
              </a:spcAft>
              <a:buFont typeface="Arial" panose="020B0604020202020204" pitchFamily="34" charset="0"/>
              <a:buChar char="•"/>
            </a:pPr>
            <a:r>
              <a:rPr lang="en-US" sz="1200" dirty="0">
                <a:solidFill>
                  <a:schemeClr val="bg1">
                    <a:lumMod val="95000"/>
                  </a:schemeClr>
                </a:solidFill>
              </a:rPr>
              <a:t>Again, all together this morning for the first 4 miles as we travel to the local Commonwealth War Grave to pay our respect and thanks to one Captain  Burgess of the Royal Artillery who sadly lost his life in WWII at 28 years young on Aug. 26</a:t>
            </a:r>
            <a:r>
              <a:rPr lang="en-US" sz="1200" baseline="30000" dirty="0">
                <a:solidFill>
                  <a:schemeClr val="bg1">
                    <a:lumMod val="95000"/>
                  </a:schemeClr>
                </a:solidFill>
              </a:rPr>
              <a:t>th</a:t>
            </a:r>
            <a:r>
              <a:rPr lang="en-US" sz="1200" dirty="0">
                <a:solidFill>
                  <a:schemeClr val="bg1">
                    <a:lumMod val="95000"/>
                  </a:schemeClr>
                </a:solidFill>
              </a:rPr>
              <a:t>, 1944</a:t>
            </a:r>
          </a:p>
          <a:p>
            <a:pPr marL="285750" indent="-228600">
              <a:lnSpc>
                <a:spcPct val="90000"/>
              </a:lnSpc>
              <a:spcAft>
                <a:spcPts val="600"/>
              </a:spcAft>
              <a:buFont typeface="Arial" panose="020B0604020202020204" pitchFamily="34" charset="0"/>
              <a:buChar char="•"/>
            </a:pPr>
            <a:r>
              <a:rPr lang="en-US" sz="1200" dirty="0">
                <a:solidFill>
                  <a:schemeClr val="bg1">
                    <a:lumMod val="95000"/>
                  </a:schemeClr>
                </a:solidFill>
              </a:rPr>
              <a:t>After our service we will make our way  down to a town called Evereux  which is C:20 miles away  for lunch stop; stopping after about 10 miles for a break</a:t>
            </a:r>
          </a:p>
          <a:p>
            <a:pPr marL="285750" indent="-228600">
              <a:lnSpc>
                <a:spcPct val="90000"/>
              </a:lnSpc>
              <a:spcAft>
                <a:spcPts val="600"/>
              </a:spcAft>
              <a:buFont typeface="Arial" panose="020B0604020202020204" pitchFamily="34" charset="0"/>
              <a:buChar char="•"/>
            </a:pPr>
            <a:r>
              <a:rPr lang="en-US" sz="1200" dirty="0">
                <a:solidFill>
                  <a:schemeClr val="bg1">
                    <a:lumMod val="95000"/>
                  </a:schemeClr>
                </a:solidFill>
              </a:rPr>
              <a:t>After lunch we had across country to a town called Mantes La Ville in Magnanville which is C:24 miles away, stopping at about 20 miles to taste the local hospitality before riding to the hotel all together</a:t>
            </a:r>
          </a:p>
          <a:p>
            <a:pPr marL="285750" indent="-228600">
              <a:lnSpc>
                <a:spcPct val="90000"/>
              </a:lnSpc>
              <a:spcAft>
                <a:spcPts val="600"/>
              </a:spcAft>
              <a:buFont typeface="Arial" panose="020B0604020202020204" pitchFamily="34" charset="0"/>
              <a:buChar char="•"/>
            </a:pPr>
            <a:r>
              <a:rPr lang="en-GB" sz="1200" dirty="0">
                <a:solidFill>
                  <a:schemeClr val="bg1">
                    <a:lumMod val="95000"/>
                  </a:schemeClr>
                </a:solidFill>
              </a:rPr>
              <a:t>Do your “cycling admin”, stow the bike shower, change  &amp; organise a meal for yourself in one of the many cafes/restaurants locally</a:t>
            </a:r>
          </a:p>
          <a:p>
            <a:pPr marL="285750" indent="-228600">
              <a:lnSpc>
                <a:spcPct val="90000"/>
              </a:lnSpc>
              <a:spcAft>
                <a:spcPts val="600"/>
              </a:spcAft>
              <a:buFont typeface="Arial" panose="020B0604020202020204" pitchFamily="34" charset="0"/>
              <a:buChar char="•"/>
            </a:pPr>
            <a:r>
              <a:rPr lang="en-GB" sz="1200" dirty="0">
                <a:solidFill>
                  <a:schemeClr val="bg1">
                    <a:lumMod val="95000"/>
                  </a:schemeClr>
                </a:solidFill>
              </a:rPr>
              <a:t>We will be meeting back at hotel at 20.00hrs. For Captains brief which will be followed by a short Captains quiz to determine  how much knowledge you`ve gained about the trip so far.. </a:t>
            </a:r>
            <a:r>
              <a:rPr lang="en-GB" sz="1200" dirty="0">
                <a:solidFill>
                  <a:schemeClr val="bg1">
                    <a:lumMod val="95000"/>
                  </a:schemeClr>
                </a:solidFill>
                <a:sym typeface="Wingdings" panose="05000000000000000000" pitchFamily="2" charset="2"/>
              </a:rPr>
              <a:t></a:t>
            </a:r>
            <a:endParaRPr lang="en-GB" sz="1200" dirty="0">
              <a:solidFill>
                <a:schemeClr val="bg1">
                  <a:lumMod val="95000"/>
                </a:schemeClr>
              </a:solidFill>
            </a:endParaRPr>
          </a:p>
          <a:p>
            <a:pPr marL="285750" indent="-228600">
              <a:lnSpc>
                <a:spcPct val="90000"/>
              </a:lnSpc>
              <a:spcAft>
                <a:spcPts val="600"/>
              </a:spcAft>
              <a:buFont typeface="Arial" panose="020B0604020202020204" pitchFamily="34" charset="0"/>
              <a:buChar char="•"/>
            </a:pPr>
            <a:endParaRPr lang="en-US" sz="1200" dirty="0">
              <a:solidFill>
                <a:schemeClr val="bg1">
                  <a:lumMod val="95000"/>
                </a:schemeClr>
              </a:solidFill>
            </a:endParaRPr>
          </a:p>
          <a:p>
            <a:pPr marL="285750" indent="-228600">
              <a:lnSpc>
                <a:spcPct val="90000"/>
              </a:lnSpc>
              <a:spcAft>
                <a:spcPts val="600"/>
              </a:spcAft>
              <a:buFont typeface="Arial" panose="020B0604020202020204" pitchFamily="34" charset="0"/>
              <a:buChar char="•"/>
            </a:pPr>
            <a:endParaRPr lang="en-US" sz="1200" dirty="0">
              <a:solidFill>
                <a:schemeClr val="bg1">
                  <a:lumMod val="95000"/>
                </a:schemeClr>
              </a:solidFill>
            </a:endParaRPr>
          </a:p>
          <a:p>
            <a:pPr marL="285750" indent="-228600">
              <a:lnSpc>
                <a:spcPct val="90000"/>
              </a:lnSpc>
              <a:spcAft>
                <a:spcPts val="600"/>
              </a:spcAft>
              <a:buFont typeface="Arial" panose="020B0604020202020204" pitchFamily="34" charset="0"/>
              <a:buChar char="•"/>
            </a:pPr>
            <a:endParaRPr lang="en-US" sz="1200" dirty="0">
              <a:solidFill>
                <a:schemeClr val="bg1">
                  <a:lumMod val="95000"/>
                </a:schemeClr>
              </a:solidFill>
            </a:endParaRPr>
          </a:p>
        </p:txBody>
      </p:sp>
      <p:pic>
        <p:nvPicPr>
          <p:cNvPr id="2" name="Picture 1">
            <a:extLst>
              <a:ext uri="{FF2B5EF4-FFF2-40B4-BE49-F238E27FC236}">
                <a16:creationId xmlns:a16="http://schemas.microsoft.com/office/drawing/2014/main" id="{89AFCFEA-EB1D-48A7-B27C-B92825B5F190}"/>
              </a:ext>
            </a:extLst>
          </p:cNvPr>
          <p:cNvPicPr>
            <a:picLocks noChangeAspect="1"/>
          </p:cNvPicPr>
          <p:nvPr/>
        </p:nvPicPr>
        <p:blipFill>
          <a:blip r:embed="rId2"/>
          <a:stretch>
            <a:fillRect/>
          </a:stretch>
        </p:blipFill>
        <p:spPr>
          <a:xfrm>
            <a:off x="10188690" y="193079"/>
            <a:ext cx="1813827" cy="1813827"/>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9DB900C0-DEAB-4C7A-A7CF-24D1C4AF79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3887" y="54534"/>
            <a:ext cx="5897942" cy="3180051"/>
          </a:xfrm>
          <a:prstGeom prst="rect">
            <a:avLst/>
          </a:prstGeom>
        </p:spPr>
      </p:pic>
      <p:pic>
        <p:nvPicPr>
          <p:cNvPr id="8" name="Picture 7" descr="Map&#10;&#10;Description automatically generated with medium confidence">
            <a:extLst>
              <a:ext uri="{FF2B5EF4-FFF2-40B4-BE49-F238E27FC236}">
                <a16:creationId xmlns:a16="http://schemas.microsoft.com/office/drawing/2014/main" id="{1E7595BB-75C7-4F64-95F7-7DC07DAE3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3887" y="3360072"/>
            <a:ext cx="6034803" cy="3408998"/>
          </a:xfrm>
          <a:prstGeom prst="rect">
            <a:avLst/>
          </a:prstGeom>
        </p:spPr>
      </p:pic>
      <p:pic>
        <p:nvPicPr>
          <p:cNvPr id="10" name="Picture 9">
            <a:extLst>
              <a:ext uri="{FF2B5EF4-FFF2-40B4-BE49-F238E27FC236}">
                <a16:creationId xmlns:a16="http://schemas.microsoft.com/office/drawing/2014/main" id="{E6D74BE0-6D18-4024-BCE8-F75356369365}"/>
              </a:ext>
            </a:extLst>
          </p:cNvPr>
          <p:cNvPicPr>
            <a:picLocks noChangeAspect="1"/>
          </p:cNvPicPr>
          <p:nvPr/>
        </p:nvPicPr>
        <p:blipFill>
          <a:blip r:embed="rId5"/>
          <a:stretch>
            <a:fillRect/>
          </a:stretch>
        </p:blipFill>
        <p:spPr>
          <a:xfrm>
            <a:off x="10379867" y="1963360"/>
            <a:ext cx="1481047" cy="735345"/>
          </a:xfrm>
          <a:prstGeom prst="rect">
            <a:avLst/>
          </a:prstGeom>
        </p:spPr>
      </p:pic>
      <p:pic>
        <p:nvPicPr>
          <p:cNvPr id="12" name="Picture 11">
            <a:extLst>
              <a:ext uri="{FF2B5EF4-FFF2-40B4-BE49-F238E27FC236}">
                <a16:creationId xmlns:a16="http://schemas.microsoft.com/office/drawing/2014/main" id="{4648935F-791C-464E-A64B-2037ECAA7223}"/>
              </a:ext>
            </a:extLst>
          </p:cNvPr>
          <p:cNvPicPr>
            <a:picLocks noChangeAspect="1"/>
          </p:cNvPicPr>
          <p:nvPr/>
        </p:nvPicPr>
        <p:blipFill>
          <a:blip r:embed="rId6"/>
          <a:stretch>
            <a:fillRect/>
          </a:stretch>
        </p:blipFill>
        <p:spPr>
          <a:xfrm>
            <a:off x="10573254" y="3116380"/>
            <a:ext cx="1239564" cy="956856"/>
          </a:xfrm>
          <a:prstGeom prst="rect">
            <a:avLst/>
          </a:prstGeom>
        </p:spPr>
      </p:pic>
      <p:pic>
        <p:nvPicPr>
          <p:cNvPr id="14" name="Picture 13">
            <a:extLst>
              <a:ext uri="{FF2B5EF4-FFF2-40B4-BE49-F238E27FC236}">
                <a16:creationId xmlns:a16="http://schemas.microsoft.com/office/drawing/2014/main" id="{46A0CDDC-9E54-4394-940C-808A107A947D}"/>
              </a:ext>
            </a:extLst>
          </p:cNvPr>
          <p:cNvPicPr>
            <a:picLocks noChangeAspect="1"/>
          </p:cNvPicPr>
          <p:nvPr/>
        </p:nvPicPr>
        <p:blipFill>
          <a:blip r:embed="rId7"/>
          <a:stretch>
            <a:fillRect/>
          </a:stretch>
        </p:blipFill>
        <p:spPr>
          <a:xfrm>
            <a:off x="10492818" y="4714050"/>
            <a:ext cx="1400435" cy="987357"/>
          </a:xfrm>
          <a:prstGeom prst="rect">
            <a:avLst/>
          </a:prstGeom>
        </p:spPr>
      </p:pic>
    </p:spTree>
    <p:extLst>
      <p:ext uri="{BB962C8B-B14F-4D97-AF65-F5344CB8AC3E}">
        <p14:creationId xmlns:p14="http://schemas.microsoft.com/office/powerpoint/2010/main" val="2802753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88D9B9C3-D93A-4A58-8CAA-AED7528A66A1}"/>
              </a:ext>
            </a:extLst>
          </p:cNvPr>
          <p:cNvSpPr txBox="1">
            <a:spLocks/>
          </p:cNvSpPr>
          <p:nvPr/>
        </p:nvSpPr>
        <p:spPr>
          <a:xfrm>
            <a:off x="222192" y="232386"/>
            <a:ext cx="4161802" cy="411081"/>
          </a:xfrm>
          <a:prstGeom prst="rect">
            <a:avLst/>
          </a:prstGeom>
          <a:noFill/>
          <a:ln w="19050">
            <a:solidFill>
              <a:schemeClr val="tx1"/>
            </a:solidFill>
          </a:ln>
        </p:spPr>
        <p:txBody>
          <a:bodyPr vert="horz" wrap="square"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1800" kern="1200" dirty="0">
                <a:solidFill>
                  <a:schemeClr val="tx1"/>
                </a:solidFill>
                <a:latin typeface="+mj-lt"/>
                <a:ea typeface="+mj-ea"/>
                <a:cs typeface="+mj-cs"/>
              </a:rPr>
              <a:t>Day 5 – Saturday 09th July 2022</a:t>
            </a:r>
          </a:p>
        </p:txBody>
      </p:sp>
      <p:sp>
        <p:nvSpPr>
          <p:cNvPr id="4" name="TextBox 3">
            <a:extLst>
              <a:ext uri="{FF2B5EF4-FFF2-40B4-BE49-F238E27FC236}">
                <a16:creationId xmlns:a16="http://schemas.microsoft.com/office/drawing/2014/main" id="{DC3C710F-D4CD-45D5-86BC-3253F9E2365C}"/>
              </a:ext>
            </a:extLst>
          </p:cNvPr>
          <p:cNvSpPr txBox="1"/>
          <p:nvPr/>
        </p:nvSpPr>
        <p:spPr>
          <a:xfrm>
            <a:off x="222192" y="735352"/>
            <a:ext cx="4161802" cy="5619266"/>
          </a:xfrm>
          <a:prstGeom prst="rect">
            <a:avLst/>
          </a:prstGeom>
        </p:spPr>
        <p:txBody>
          <a:bodyPr vert="horz" lIns="91440" tIns="45720" rIns="91440" bIns="45720" rtlCol="0">
            <a:noAutofit/>
          </a:bodyPr>
          <a:lstStyle/>
          <a:p>
            <a:pPr marL="342900" indent="-228600">
              <a:lnSpc>
                <a:spcPct val="90000"/>
              </a:lnSpc>
              <a:spcAft>
                <a:spcPts val="600"/>
              </a:spcAft>
              <a:buFont typeface="Arial" panose="020B0604020202020204" pitchFamily="34" charset="0"/>
              <a:buChar char="•"/>
            </a:pPr>
            <a:r>
              <a:rPr lang="en-US" sz="1200" dirty="0"/>
              <a:t>Setting off after breakfast at approximately  09.00hrs.</a:t>
            </a:r>
          </a:p>
          <a:p>
            <a:pPr marL="342900" indent="-228600">
              <a:lnSpc>
                <a:spcPct val="90000"/>
              </a:lnSpc>
              <a:spcAft>
                <a:spcPts val="600"/>
              </a:spcAft>
              <a:buFont typeface="Arial" panose="020B0604020202020204" pitchFamily="34" charset="0"/>
              <a:buChar char="•"/>
            </a:pPr>
            <a:r>
              <a:rPr lang="en-US" sz="1200" dirty="0"/>
              <a:t>Together we will ride as a group  the C:3 miles to Commonwealth War grave Cemetery in Mantes-la-Jolie to  pay our respects to the fallen of WWI where particularly we will remember two young Welsh Fusiliers from the Welsh Regiment  who sadly crossed the bar in the Great War. </a:t>
            </a:r>
            <a:r>
              <a:rPr lang="en-GB" sz="1200" dirty="0"/>
              <a:t>43840 Private H. Jones, 11th Bn. Welsh Regiment, died 19th June 1918 &amp; 15560 Private H. Warwick, 11th Bn. Welsh Regiment, died 19th June 1916</a:t>
            </a:r>
            <a:endParaRPr lang="en-US" sz="1200" dirty="0"/>
          </a:p>
          <a:p>
            <a:pPr marL="342900" indent="-228600">
              <a:lnSpc>
                <a:spcPct val="90000"/>
              </a:lnSpc>
              <a:spcAft>
                <a:spcPts val="600"/>
              </a:spcAft>
              <a:buFont typeface="Arial" panose="020B0604020202020204" pitchFamily="34" charset="0"/>
              <a:buChar char="•"/>
            </a:pPr>
            <a:r>
              <a:rPr lang="en-US" sz="1200" dirty="0"/>
              <a:t>We then  head to Paris C:31 miles to the Eiffel Tower &amp; the Trocadero Gardens where we will have the obligatory photo shoot and celebrations.  The wagons along with all vans apart from 2 support vehicles will head to the Hotel car park ready to greet us. There won't be any lunch today however we will stop at C:15 miles and again C:2 miles out of the end point so we can ride in as a group</a:t>
            </a:r>
          </a:p>
          <a:p>
            <a:pPr marL="342900" indent="-228600">
              <a:lnSpc>
                <a:spcPct val="90000"/>
              </a:lnSpc>
              <a:spcAft>
                <a:spcPts val="600"/>
              </a:spcAft>
              <a:buFont typeface="Arial" panose="020B0604020202020204" pitchFamily="34" charset="0"/>
              <a:buChar char="•"/>
            </a:pPr>
            <a:r>
              <a:rPr lang="en-US" sz="1200" dirty="0"/>
              <a:t>We will then ride as a group between the 2 vehicles the C:4 miles to the Hotel Maison Montmartre  where we will stow and pack bikes away, check in and shower, change  and have the afternoon at your leisure.</a:t>
            </a:r>
          </a:p>
          <a:p>
            <a:pPr marL="342900" indent="-228600">
              <a:lnSpc>
                <a:spcPct val="90000"/>
              </a:lnSpc>
              <a:spcAft>
                <a:spcPts val="600"/>
              </a:spcAft>
              <a:buFont typeface="Arial" panose="020B0604020202020204" pitchFamily="34" charset="0"/>
              <a:buChar char="•"/>
            </a:pPr>
            <a:r>
              <a:rPr lang="en-US" sz="1200" dirty="0"/>
              <a:t>We ask that all main luggage is packed onto wagons by 17.30hrs. With only the overnight bag remaining . We will then all meet for a deserved few celebratory drinks and the Captains de-brief of the trip.</a:t>
            </a:r>
          </a:p>
          <a:p>
            <a:pPr marL="342900" indent="-228600">
              <a:lnSpc>
                <a:spcPct val="90000"/>
              </a:lnSpc>
              <a:spcAft>
                <a:spcPts val="600"/>
              </a:spcAft>
              <a:buFont typeface="Arial" panose="020B0604020202020204" pitchFamily="34" charset="0"/>
              <a:buChar char="•"/>
            </a:pPr>
            <a:r>
              <a:rPr lang="en-US" sz="1200" dirty="0"/>
              <a:t>18.30hrs. The awards ceremony will take place on the Rooftop Cocktail Bar and Restaurant where after this we will have a Gala Meal  reflecting on what we have achieved both for yourselves but for Woody`s Lodge as well.</a:t>
            </a:r>
          </a:p>
          <a:p>
            <a:pPr marL="342900" indent="-228600">
              <a:lnSpc>
                <a:spcPct val="90000"/>
              </a:lnSpc>
              <a:spcAft>
                <a:spcPts val="600"/>
              </a:spcAft>
              <a:buFont typeface="Arial" panose="020B0604020202020204" pitchFamily="34" charset="0"/>
              <a:buChar char="•"/>
            </a:pPr>
            <a:endParaRPr lang="en-US" sz="1200" dirty="0"/>
          </a:p>
          <a:p>
            <a:pPr marL="285750" indent="-228600">
              <a:lnSpc>
                <a:spcPct val="90000"/>
              </a:lnSpc>
              <a:spcAft>
                <a:spcPts val="600"/>
              </a:spcAft>
              <a:buFont typeface="Arial" panose="020B0604020202020204" pitchFamily="34" charset="0"/>
              <a:buChar char="•"/>
            </a:pPr>
            <a:endParaRPr lang="en-US" sz="1200" dirty="0"/>
          </a:p>
          <a:p>
            <a:pPr marL="285750" indent="-228600">
              <a:lnSpc>
                <a:spcPct val="90000"/>
              </a:lnSpc>
              <a:spcAft>
                <a:spcPts val="600"/>
              </a:spcAft>
              <a:buFont typeface="Arial" panose="020B0604020202020204" pitchFamily="34" charset="0"/>
              <a:buChar char="•"/>
            </a:pPr>
            <a:endParaRPr lang="en-US" sz="1200" dirty="0"/>
          </a:p>
          <a:p>
            <a:pPr marL="285750" indent="-228600">
              <a:lnSpc>
                <a:spcPct val="90000"/>
              </a:lnSpc>
              <a:spcAft>
                <a:spcPts val="600"/>
              </a:spcAft>
              <a:buFont typeface="Arial" panose="020B0604020202020204" pitchFamily="34" charset="0"/>
              <a:buChar char="•"/>
            </a:pPr>
            <a:endParaRPr lang="en-US" sz="1200" dirty="0"/>
          </a:p>
        </p:txBody>
      </p:sp>
      <p:pic>
        <p:nvPicPr>
          <p:cNvPr id="2" name="Picture 1">
            <a:extLst>
              <a:ext uri="{FF2B5EF4-FFF2-40B4-BE49-F238E27FC236}">
                <a16:creationId xmlns:a16="http://schemas.microsoft.com/office/drawing/2014/main" id="{315D30E7-0FA0-488F-AF67-EF52DE64F103}"/>
              </a:ext>
            </a:extLst>
          </p:cNvPr>
          <p:cNvPicPr>
            <a:picLocks noChangeAspect="1"/>
          </p:cNvPicPr>
          <p:nvPr/>
        </p:nvPicPr>
        <p:blipFill>
          <a:blip r:embed="rId2"/>
          <a:stretch>
            <a:fillRect/>
          </a:stretch>
        </p:blipFill>
        <p:spPr>
          <a:xfrm>
            <a:off x="10565100" y="232386"/>
            <a:ext cx="1486654" cy="1481666"/>
          </a:xfrm>
          <a:prstGeom prst="rect">
            <a:avLst/>
          </a:prstGeom>
        </p:spPr>
      </p:pic>
      <p:pic>
        <p:nvPicPr>
          <p:cNvPr id="6" name="Picture 5" descr="Map&#10;&#10;Description automatically generated with low confidence">
            <a:extLst>
              <a:ext uri="{FF2B5EF4-FFF2-40B4-BE49-F238E27FC236}">
                <a16:creationId xmlns:a16="http://schemas.microsoft.com/office/drawing/2014/main" id="{78FB6A5D-BEFE-45BA-A5FB-59D7E4146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736" y="232386"/>
            <a:ext cx="5961737" cy="3624695"/>
          </a:xfrm>
          <a:prstGeom prst="rect">
            <a:avLst/>
          </a:prstGeom>
        </p:spPr>
      </p:pic>
      <p:pic>
        <p:nvPicPr>
          <p:cNvPr id="7" name="Picture 6">
            <a:extLst>
              <a:ext uri="{FF2B5EF4-FFF2-40B4-BE49-F238E27FC236}">
                <a16:creationId xmlns:a16="http://schemas.microsoft.com/office/drawing/2014/main" id="{0FFEE43F-F562-49BC-9558-E493FC8B3F67}"/>
              </a:ext>
            </a:extLst>
          </p:cNvPr>
          <p:cNvPicPr>
            <a:picLocks noChangeAspect="1"/>
          </p:cNvPicPr>
          <p:nvPr/>
        </p:nvPicPr>
        <p:blipFill>
          <a:blip r:embed="rId4"/>
          <a:stretch>
            <a:fillRect/>
          </a:stretch>
        </p:blipFill>
        <p:spPr>
          <a:xfrm>
            <a:off x="10924846" y="1776331"/>
            <a:ext cx="767161" cy="1768654"/>
          </a:xfrm>
          <a:prstGeom prst="rect">
            <a:avLst/>
          </a:prstGeom>
        </p:spPr>
      </p:pic>
      <p:pic>
        <p:nvPicPr>
          <p:cNvPr id="8" name="Picture 7">
            <a:extLst>
              <a:ext uri="{FF2B5EF4-FFF2-40B4-BE49-F238E27FC236}">
                <a16:creationId xmlns:a16="http://schemas.microsoft.com/office/drawing/2014/main" id="{C5BAB6FD-1A96-4B91-B653-97EB382466AC}"/>
              </a:ext>
            </a:extLst>
          </p:cNvPr>
          <p:cNvPicPr>
            <a:picLocks noChangeAspect="1"/>
          </p:cNvPicPr>
          <p:nvPr/>
        </p:nvPicPr>
        <p:blipFill>
          <a:blip r:embed="rId5"/>
          <a:stretch>
            <a:fillRect/>
          </a:stretch>
        </p:blipFill>
        <p:spPr>
          <a:xfrm>
            <a:off x="10739010" y="3857081"/>
            <a:ext cx="1127190" cy="592646"/>
          </a:xfrm>
          <a:prstGeom prst="rect">
            <a:avLst/>
          </a:prstGeom>
        </p:spPr>
      </p:pic>
      <p:pic>
        <p:nvPicPr>
          <p:cNvPr id="10" name="Picture 9">
            <a:extLst>
              <a:ext uri="{FF2B5EF4-FFF2-40B4-BE49-F238E27FC236}">
                <a16:creationId xmlns:a16="http://schemas.microsoft.com/office/drawing/2014/main" id="{A5427FE2-CB08-4F51-B376-07DCD5EF0E2D}"/>
              </a:ext>
            </a:extLst>
          </p:cNvPr>
          <p:cNvPicPr>
            <a:picLocks noChangeAspect="1"/>
          </p:cNvPicPr>
          <p:nvPr/>
        </p:nvPicPr>
        <p:blipFill>
          <a:blip r:embed="rId6"/>
          <a:stretch>
            <a:fillRect/>
          </a:stretch>
        </p:blipFill>
        <p:spPr>
          <a:xfrm>
            <a:off x="4813426" y="3857081"/>
            <a:ext cx="2724280" cy="1318513"/>
          </a:xfrm>
          <a:prstGeom prst="rect">
            <a:avLst/>
          </a:prstGeom>
        </p:spPr>
      </p:pic>
      <p:pic>
        <p:nvPicPr>
          <p:cNvPr id="11" name="Picture 10">
            <a:extLst>
              <a:ext uri="{FF2B5EF4-FFF2-40B4-BE49-F238E27FC236}">
                <a16:creationId xmlns:a16="http://schemas.microsoft.com/office/drawing/2014/main" id="{6857C33A-6956-4103-987A-80553E120FBF}"/>
              </a:ext>
            </a:extLst>
          </p:cNvPr>
          <p:cNvPicPr>
            <a:picLocks noChangeAspect="1"/>
          </p:cNvPicPr>
          <p:nvPr/>
        </p:nvPicPr>
        <p:blipFill>
          <a:blip r:embed="rId7"/>
          <a:stretch>
            <a:fillRect/>
          </a:stretch>
        </p:blipFill>
        <p:spPr>
          <a:xfrm>
            <a:off x="7696836" y="3857081"/>
            <a:ext cx="2883044" cy="2318748"/>
          </a:xfrm>
          <a:prstGeom prst="rect">
            <a:avLst/>
          </a:prstGeom>
        </p:spPr>
      </p:pic>
      <p:pic>
        <p:nvPicPr>
          <p:cNvPr id="13" name="Picture 12">
            <a:extLst>
              <a:ext uri="{FF2B5EF4-FFF2-40B4-BE49-F238E27FC236}">
                <a16:creationId xmlns:a16="http://schemas.microsoft.com/office/drawing/2014/main" id="{4F0E2B7B-C27A-4C3F-AE2E-5806AACDDA2B}"/>
              </a:ext>
            </a:extLst>
          </p:cNvPr>
          <p:cNvPicPr>
            <a:picLocks noChangeAspect="1"/>
          </p:cNvPicPr>
          <p:nvPr/>
        </p:nvPicPr>
        <p:blipFill>
          <a:blip r:embed="rId8"/>
          <a:stretch>
            <a:fillRect/>
          </a:stretch>
        </p:blipFill>
        <p:spPr>
          <a:xfrm>
            <a:off x="10704847" y="4616717"/>
            <a:ext cx="1195515" cy="1786557"/>
          </a:xfrm>
          <a:prstGeom prst="rect">
            <a:avLst/>
          </a:prstGeom>
        </p:spPr>
      </p:pic>
      <p:pic>
        <p:nvPicPr>
          <p:cNvPr id="15" name="Picture 14">
            <a:extLst>
              <a:ext uri="{FF2B5EF4-FFF2-40B4-BE49-F238E27FC236}">
                <a16:creationId xmlns:a16="http://schemas.microsoft.com/office/drawing/2014/main" id="{F9F696D2-3F71-4F6C-A2EF-3228C9CF721C}"/>
              </a:ext>
            </a:extLst>
          </p:cNvPr>
          <p:cNvPicPr>
            <a:picLocks noChangeAspect="1"/>
          </p:cNvPicPr>
          <p:nvPr/>
        </p:nvPicPr>
        <p:blipFill>
          <a:blip r:embed="rId9"/>
          <a:stretch>
            <a:fillRect/>
          </a:stretch>
        </p:blipFill>
        <p:spPr>
          <a:xfrm>
            <a:off x="5324483" y="5347855"/>
            <a:ext cx="1539913" cy="827974"/>
          </a:xfrm>
          <a:prstGeom prst="rect">
            <a:avLst/>
          </a:prstGeom>
        </p:spPr>
      </p:pic>
    </p:spTree>
    <p:extLst>
      <p:ext uri="{BB962C8B-B14F-4D97-AF65-F5344CB8AC3E}">
        <p14:creationId xmlns:p14="http://schemas.microsoft.com/office/powerpoint/2010/main" val="203514966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5B87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2C539E-4726-448C-AD0D-A62CEF8C9CF1}"/>
              </a:ext>
            </a:extLst>
          </p:cNvPr>
          <p:cNvSpPr txBox="1">
            <a:spLocks/>
          </p:cNvSpPr>
          <p:nvPr/>
        </p:nvSpPr>
        <p:spPr>
          <a:xfrm>
            <a:off x="394129" y="203083"/>
            <a:ext cx="4519615" cy="5078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sz="2800" kern="1200" dirty="0">
                <a:solidFill>
                  <a:srgbClr val="FFFFFF"/>
                </a:solidFill>
                <a:latin typeface="+mj-lt"/>
                <a:ea typeface="+mj-ea"/>
                <a:cs typeface="+mj-cs"/>
              </a:rPr>
              <a:t>Day 6 – Sunday 10th July 2022</a:t>
            </a:r>
          </a:p>
        </p:txBody>
      </p:sp>
      <p:cxnSp>
        <p:nvCxnSpPr>
          <p:cNvPr id="10" name="Straight Connector 9">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8C55CBA-E7E5-49B0-A20F-7CCCF0D2F6E7}"/>
              </a:ext>
            </a:extLst>
          </p:cNvPr>
          <p:cNvPicPr>
            <a:picLocks noChangeAspect="1"/>
          </p:cNvPicPr>
          <p:nvPr/>
        </p:nvPicPr>
        <p:blipFill>
          <a:blip r:embed="rId2"/>
          <a:stretch>
            <a:fillRect/>
          </a:stretch>
        </p:blipFill>
        <p:spPr>
          <a:xfrm>
            <a:off x="10520219" y="203083"/>
            <a:ext cx="1534015" cy="1527727"/>
          </a:xfrm>
          <a:prstGeom prst="rect">
            <a:avLst/>
          </a:prstGeom>
        </p:spPr>
      </p:pic>
      <p:sp>
        <p:nvSpPr>
          <p:cNvPr id="4" name="TextBox 3">
            <a:extLst>
              <a:ext uri="{FF2B5EF4-FFF2-40B4-BE49-F238E27FC236}">
                <a16:creationId xmlns:a16="http://schemas.microsoft.com/office/drawing/2014/main" id="{E585F585-3E71-4993-8BB3-25D3F56F9DE6}"/>
              </a:ext>
            </a:extLst>
          </p:cNvPr>
          <p:cNvSpPr txBox="1"/>
          <p:nvPr/>
        </p:nvSpPr>
        <p:spPr>
          <a:xfrm>
            <a:off x="394129" y="815213"/>
            <a:ext cx="4519615" cy="2585323"/>
          </a:xfrm>
          <a:prstGeom prst="rect">
            <a:avLst/>
          </a:prstGeom>
          <a:noFill/>
        </p:spPr>
        <p:txBody>
          <a:bodyPr wrap="square" rtlCol="0">
            <a:spAutoFit/>
          </a:bodyPr>
          <a:lstStyle/>
          <a:p>
            <a:r>
              <a:rPr lang="en-GB" dirty="0">
                <a:solidFill>
                  <a:schemeClr val="bg1">
                    <a:lumMod val="95000"/>
                  </a:schemeClr>
                </a:solidFill>
              </a:rPr>
              <a:t>Sup</a:t>
            </a:r>
            <a:r>
              <a:rPr lang="en-GB" u="sng" dirty="0">
                <a:solidFill>
                  <a:schemeClr val="bg1">
                    <a:lumMod val="95000"/>
                  </a:schemeClr>
                </a:solidFill>
              </a:rPr>
              <a:t>port Drivers &amp; Vehicles_______________  </a:t>
            </a:r>
          </a:p>
          <a:p>
            <a:pPr marL="285750" indent="-285750">
              <a:buFont typeface="Wingdings" panose="05000000000000000000" pitchFamily="2" charset="2"/>
              <a:buChar char="§"/>
            </a:pPr>
            <a:endParaRPr lang="en-GB"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Support Drivers will leave C:09.30hrs. To head to Calais – Eurotunnel terminal</a:t>
            </a:r>
          </a:p>
          <a:p>
            <a:endParaRPr lang="en-GB" sz="1400"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Check in at C:12.55hrs for 13.20hrs. Depart</a:t>
            </a:r>
          </a:p>
          <a:p>
            <a:endParaRPr lang="en-GB" sz="1400"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Arrive in Folkstone and dis-embark at C:14.00hrs.</a:t>
            </a:r>
          </a:p>
          <a:p>
            <a:endParaRPr lang="en-GB" sz="1400"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This will give them plenty of time to safely get to HMS Cambria by the 19.30/20.00hrs to meet the rest of us.</a:t>
            </a:r>
          </a:p>
        </p:txBody>
      </p:sp>
      <p:sp>
        <p:nvSpPr>
          <p:cNvPr id="7" name="TextBox 6">
            <a:extLst>
              <a:ext uri="{FF2B5EF4-FFF2-40B4-BE49-F238E27FC236}">
                <a16:creationId xmlns:a16="http://schemas.microsoft.com/office/drawing/2014/main" id="{D6D885FC-F072-4543-8881-B0AC4AE34F80}"/>
              </a:ext>
            </a:extLst>
          </p:cNvPr>
          <p:cNvSpPr txBox="1"/>
          <p:nvPr/>
        </p:nvSpPr>
        <p:spPr>
          <a:xfrm>
            <a:off x="180355" y="3621163"/>
            <a:ext cx="5144568" cy="3016210"/>
          </a:xfrm>
          <a:prstGeom prst="rect">
            <a:avLst/>
          </a:prstGeom>
          <a:noFill/>
        </p:spPr>
        <p:txBody>
          <a:bodyPr wrap="square" rtlCol="0">
            <a:spAutoFit/>
          </a:bodyPr>
          <a:lstStyle/>
          <a:p>
            <a:r>
              <a:rPr lang="en-GB" dirty="0">
                <a:solidFill>
                  <a:schemeClr val="bg1">
                    <a:lumMod val="95000"/>
                  </a:schemeClr>
                </a:solidFill>
              </a:rPr>
              <a:t>Riders &amp; People flying home</a:t>
            </a:r>
          </a:p>
          <a:p>
            <a:pPr marL="285750" indent="-285750">
              <a:buFont typeface="Wingdings" panose="05000000000000000000" pitchFamily="2" charset="2"/>
              <a:buChar char="§"/>
            </a:pPr>
            <a:endParaRPr lang="en-GB"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Transport to Orly airport from the Hotel will take 45 mins, so we would need to ask you to be at airport for 16.45hrs ready to depart at 18.50hrs. No check in bags only on board luggage(1 bag)</a:t>
            </a:r>
          </a:p>
          <a:p>
            <a:endParaRPr lang="en-GB" sz="1400"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We land in Bristol and 19.05hrs. And a bus will take us to HMS Cambria to meet support drivers for 20.00hrs.</a:t>
            </a:r>
          </a:p>
          <a:p>
            <a:pPr marL="285750" indent="-285750">
              <a:buFont typeface="Wingdings" panose="05000000000000000000" pitchFamily="2" charset="2"/>
              <a:buChar char="§"/>
            </a:pPr>
            <a:endParaRPr lang="en-GB" sz="1400" dirty="0">
              <a:solidFill>
                <a:schemeClr val="bg1">
                  <a:lumMod val="95000"/>
                </a:schemeClr>
              </a:solidFill>
            </a:endParaRPr>
          </a:p>
          <a:p>
            <a:pPr marL="285750" indent="-285750">
              <a:buFont typeface="Wingdings" panose="05000000000000000000" pitchFamily="2" charset="2"/>
              <a:buChar char="§"/>
            </a:pPr>
            <a:r>
              <a:rPr lang="en-GB" sz="1400" dirty="0">
                <a:solidFill>
                  <a:schemeClr val="bg1">
                    <a:lumMod val="95000"/>
                  </a:schemeClr>
                </a:solidFill>
              </a:rPr>
              <a:t>Any support person or part time rider  wanting to fly home must purchase their own flight ticket home on - Paris Orly to Bristol Flight number EZY6236. Departure 18.50hrs. Arrive 19.05hrs.</a:t>
            </a:r>
          </a:p>
        </p:txBody>
      </p:sp>
      <p:pic>
        <p:nvPicPr>
          <p:cNvPr id="13" name="Picture 12">
            <a:extLst>
              <a:ext uri="{FF2B5EF4-FFF2-40B4-BE49-F238E27FC236}">
                <a16:creationId xmlns:a16="http://schemas.microsoft.com/office/drawing/2014/main" id="{6AC237B5-E0C1-48BF-BB7F-DA0CB8531920}"/>
              </a:ext>
            </a:extLst>
          </p:cNvPr>
          <p:cNvPicPr>
            <a:picLocks noChangeAspect="1"/>
          </p:cNvPicPr>
          <p:nvPr/>
        </p:nvPicPr>
        <p:blipFill>
          <a:blip r:embed="rId3"/>
          <a:stretch>
            <a:fillRect/>
          </a:stretch>
        </p:blipFill>
        <p:spPr>
          <a:xfrm>
            <a:off x="5594496" y="3982495"/>
            <a:ext cx="1395883" cy="1377516"/>
          </a:xfrm>
          <a:prstGeom prst="rect">
            <a:avLst/>
          </a:prstGeom>
        </p:spPr>
      </p:pic>
      <p:pic>
        <p:nvPicPr>
          <p:cNvPr id="14" name="Picture 13">
            <a:extLst>
              <a:ext uri="{FF2B5EF4-FFF2-40B4-BE49-F238E27FC236}">
                <a16:creationId xmlns:a16="http://schemas.microsoft.com/office/drawing/2014/main" id="{E4BFD7F2-F613-42F9-B18E-A03E8F3B083D}"/>
              </a:ext>
            </a:extLst>
          </p:cNvPr>
          <p:cNvPicPr>
            <a:picLocks noChangeAspect="1"/>
          </p:cNvPicPr>
          <p:nvPr/>
        </p:nvPicPr>
        <p:blipFill>
          <a:blip r:embed="rId4"/>
          <a:stretch>
            <a:fillRect/>
          </a:stretch>
        </p:blipFill>
        <p:spPr>
          <a:xfrm>
            <a:off x="5546477" y="5456064"/>
            <a:ext cx="2043953" cy="1226371"/>
          </a:xfrm>
          <a:prstGeom prst="rect">
            <a:avLst/>
          </a:prstGeom>
        </p:spPr>
      </p:pic>
      <p:pic>
        <p:nvPicPr>
          <p:cNvPr id="16" name="Picture 15">
            <a:extLst>
              <a:ext uri="{FF2B5EF4-FFF2-40B4-BE49-F238E27FC236}">
                <a16:creationId xmlns:a16="http://schemas.microsoft.com/office/drawing/2014/main" id="{C5C62278-A70B-4746-885E-9D73B87AE102}"/>
              </a:ext>
            </a:extLst>
          </p:cNvPr>
          <p:cNvPicPr>
            <a:picLocks noChangeAspect="1"/>
          </p:cNvPicPr>
          <p:nvPr/>
        </p:nvPicPr>
        <p:blipFill>
          <a:blip r:embed="rId5"/>
          <a:stretch>
            <a:fillRect/>
          </a:stretch>
        </p:blipFill>
        <p:spPr>
          <a:xfrm>
            <a:off x="10057428" y="5456064"/>
            <a:ext cx="2031002" cy="1226371"/>
          </a:xfrm>
          <a:prstGeom prst="rect">
            <a:avLst/>
          </a:prstGeom>
        </p:spPr>
      </p:pic>
      <p:pic>
        <p:nvPicPr>
          <p:cNvPr id="19" name="Picture 18" descr="Logo, company name&#10;&#10;Description automatically generated">
            <a:extLst>
              <a:ext uri="{FF2B5EF4-FFF2-40B4-BE49-F238E27FC236}">
                <a16:creationId xmlns:a16="http://schemas.microsoft.com/office/drawing/2014/main" id="{3A2508BC-FB75-47C9-A1D6-B0172859A5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8676" y="3083170"/>
            <a:ext cx="1466813" cy="1842729"/>
          </a:xfrm>
          <a:prstGeom prst="rect">
            <a:avLst/>
          </a:prstGeom>
        </p:spPr>
      </p:pic>
      <p:pic>
        <p:nvPicPr>
          <p:cNvPr id="21" name="Picture 20" descr="Logo, company name&#10;&#10;Description automatically generated">
            <a:extLst>
              <a:ext uri="{FF2B5EF4-FFF2-40B4-BE49-F238E27FC236}">
                <a16:creationId xmlns:a16="http://schemas.microsoft.com/office/drawing/2014/main" id="{ECF2A743-8465-4E34-BFC6-9FD7195912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39497" y="3186733"/>
            <a:ext cx="1372756" cy="1635602"/>
          </a:xfrm>
          <a:prstGeom prst="rect">
            <a:avLst/>
          </a:prstGeom>
        </p:spPr>
      </p:pic>
      <p:pic>
        <p:nvPicPr>
          <p:cNvPr id="23" name="Picture 22" descr="Text&#10;&#10;Description automatically generated with medium confidence">
            <a:extLst>
              <a:ext uri="{FF2B5EF4-FFF2-40B4-BE49-F238E27FC236}">
                <a16:creationId xmlns:a16="http://schemas.microsoft.com/office/drawing/2014/main" id="{B56E6E47-8309-49CE-B2B2-185865AF7C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6477" y="1008867"/>
            <a:ext cx="2554676" cy="623452"/>
          </a:xfrm>
          <a:prstGeom prst="rect">
            <a:avLst/>
          </a:prstGeom>
        </p:spPr>
      </p:pic>
      <p:pic>
        <p:nvPicPr>
          <p:cNvPr id="25" name="Picture 24" descr="Logo, company name&#10;&#10;Description automatically generated">
            <a:extLst>
              <a:ext uri="{FF2B5EF4-FFF2-40B4-BE49-F238E27FC236}">
                <a16:creationId xmlns:a16="http://schemas.microsoft.com/office/drawing/2014/main" id="{51769616-4B87-4B26-877C-5B01D2EB32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2281" y="1914463"/>
            <a:ext cx="1707692" cy="1161482"/>
          </a:xfrm>
          <a:prstGeom prst="rect">
            <a:avLst/>
          </a:prstGeom>
        </p:spPr>
      </p:pic>
      <p:pic>
        <p:nvPicPr>
          <p:cNvPr id="27" name="Picture 26" descr="Logo&#10;&#10;Description automatically generated">
            <a:extLst>
              <a:ext uri="{FF2B5EF4-FFF2-40B4-BE49-F238E27FC236}">
                <a16:creationId xmlns:a16="http://schemas.microsoft.com/office/drawing/2014/main" id="{2ED47D93-20D4-44D6-A689-9510FDCC613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34315" y="6069249"/>
            <a:ext cx="2099319" cy="555442"/>
          </a:xfrm>
          <a:prstGeom prst="rect">
            <a:avLst/>
          </a:prstGeom>
        </p:spPr>
      </p:pic>
      <p:pic>
        <p:nvPicPr>
          <p:cNvPr id="29" name="Picture 28" descr="Icon&#10;&#10;Description automatically generated">
            <a:extLst>
              <a:ext uri="{FF2B5EF4-FFF2-40B4-BE49-F238E27FC236}">
                <a16:creationId xmlns:a16="http://schemas.microsoft.com/office/drawing/2014/main" id="{0AF04F35-6D6F-47CA-B7F7-74BDCC3761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41982" y="1967382"/>
            <a:ext cx="1355738" cy="1090013"/>
          </a:xfrm>
          <a:prstGeom prst="rect">
            <a:avLst/>
          </a:prstGeom>
        </p:spPr>
      </p:pic>
      <p:pic>
        <p:nvPicPr>
          <p:cNvPr id="31" name="Picture 30" descr="A picture containing text, sign, close&#10;&#10;Description automatically generated">
            <a:extLst>
              <a:ext uri="{FF2B5EF4-FFF2-40B4-BE49-F238E27FC236}">
                <a16:creationId xmlns:a16="http://schemas.microsoft.com/office/drawing/2014/main" id="{593BAD4F-2FBA-4694-A859-8747A04A174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12281" y="80290"/>
            <a:ext cx="2872925" cy="790321"/>
          </a:xfrm>
          <a:prstGeom prst="rect">
            <a:avLst/>
          </a:prstGeom>
        </p:spPr>
      </p:pic>
      <p:pic>
        <p:nvPicPr>
          <p:cNvPr id="32" name="Picture 31">
            <a:extLst>
              <a:ext uri="{FF2B5EF4-FFF2-40B4-BE49-F238E27FC236}">
                <a16:creationId xmlns:a16="http://schemas.microsoft.com/office/drawing/2014/main" id="{0D20E4AF-4DA0-4ED6-BCC9-EED22A8EFDD3}"/>
              </a:ext>
            </a:extLst>
          </p:cNvPr>
          <p:cNvPicPr>
            <a:picLocks noChangeAspect="1"/>
          </p:cNvPicPr>
          <p:nvPr/>
        </p:nvPicPr>
        <p:blipFill>
          <a:blip r:embed="rId13"/>
          <a:stretch>
            <a:fillRect/>
          </a:stretch>
        </p:blipFill>
        <p:spPr>
          <a:xfrm>
            <a:off x="8410086" y="930557"/>
            <a:ext cx="1801199" cy="791181"/>
          </a:xfrm>
          <a:prstGeom prst="rect">
            <a:avLst/>
          </a:prstGeom>
        </p:spPr>
      </p:pic>
      <p:pic>
        <p:nvPicPr>
          <p:cNvPr id="9" name="Picture 8" descr="A picture containing clipart&#10;&#10;Description automatically generated">
            <a:extLst>
              <a:ext uri="{FF2B5EF4-FFF2-40B4-BE49-F238E27FC236}">
                <a16:creationId xmlns:a16="http://schemas.microsoft.com/office/drawing/2014/main" id="{48F34D44-8059-4078-9BD3-B359B9EC176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532291" y="1696120"/>
            <a:ext cx="1355738" cy="1526989"/>
          </a:xfrm>
          <a:prstGeom prst="rect">
            <a:avLst/>
          </a:prstGeom>
        </p:spPr>
      </p:pic>
      <p:pic>
        <p:nvPicPr>
          <p:cNvPr id="15" name="Picture 14" descr="Text&#10;&#10;Description automatically generated with medium confidence">
            <a:extLst>
              <a:ext uri="{FF2B5EF4-FFF2-40B4-BE49-F238E27FC236}">
                <a16:creationId xmlns:a16="http://schemas.microsoft.com/office/drawing/2014/main" id="{B2D734E0-29AC-4CDF-BDD0-F0BE989C5A3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97464" y="175567"/>
            <a:ext cx="2141004" cy="656160"/>
          </a:xfrm>
          <a:prstGeom prst="rect">
            <a:avLst/>
          </a:prstGeom>
        </p:spPr>
      </p:pic>
      <p:pic>
        <p:nvPicPr>
          <p:cNvPr id="18" name="Picture 17" descr="Logo&#10;&#10;Description automatically generated">
            <a:extLst>
              <a:ext uri="{FF2B5EF4-FFF2-40B4-BE49-F238E27FC236}">
                <a16:creationId xmlns:a16="http://schemas.microsoft.com/office/drawing/2014/main" id="{155F967D-66B3-4A33-809B-3B3734FEE5D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73697" y="3962204"/>
            <a:ext cx="1267570" cy="1267570"/>
          </a:xfrm>
          <a:prstGeom prst="rect">
            <a:avLst/>
          </a:prstGeom>
        </p:spPr>
      </p:pic>
      <p:pic>
        <p:nvPicPr>
          <p:cNvPr id="11" name="Picture 10">
            <a:extLst>
              <a:ext uri="{FF2B5EF4-FFF2-40B4-BE49-F238E27FC236}">
                <a16:creationId xmlns:a16="http://schemas.microsoft.com/office/drawing/2014/main" id="{8DD19F1D-43E8-03B9-7621-AF5F7A9FF6EA}"/>
              </a:ext>
            </a:extLst>
          </p:cNvPr>
          <p:cNvPicPr>
            <a:picLocks noChangeAspect="1"/>
          </p:cNvPicPr>
          <p:nvPr/>
        </p:nvPicPr>
        <p:blipFill>
          <a:blip r:embed="rId17"/>
          <a:stretch>
            <a:fillRect/>
          </a:stretch>
        </p:blipFill>
        <p:spPr>
          <a:xfrm>
            <a:off x="8241982" y="4753257"/>
            <a:ext cx="1083692" cy="1088530"/>
          </a:xfrm>
          <a:prstGeom prst="rect">
            <a:avLst/>
          </a:prstGeom>
        </p:spPr>
      </p:pic>
    </p:spTree>
    <p:extLst>
      <p:ext uri="{BB962C8B-B14F-4D97-AF65-F5344CB8AC3E}">
        <p14:creationId xmlns:p14="http://schemas.microsoft.com/office/powerpoint/2010/main" val="518327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F6DEE0-02C9-4477-ACAA-3C48FC7C7DC0}"/>
              </a:ext>
            </a:extLst>
          </p:cNvPr>
          <p:cNvPicPr>
            <a:picLocks noChangeAspect="1"/>
          </p:cNvPicPr>
          <p:nvPr/>
        </p:nvPicPr>
        <p:blipFill rotWithShape="1">
          <a:blip r:embed="rId2">
            <a:duotone>
              <a:prstClr val="black"/>
              <a:schemeClr val="tx2">
                <a:tint val="45000"/>
                <a:satMod val="400000"/>
              </a:schemeClr>
            </a:duotone>
            <a:alphaModFix amt="35000"/>
          </a:blip>
          <a:srcRect b="30"/>
          <a:stretch/>
        </p:blipFill>
        <p:spPr>
          <a:xfrm>
            <a:off x="0" y="0"/>
            <a:ext cx="12192000" cy="6855958"/>
          </a:xfrm>
          <a:prstGeom prst="rect">
            <a:avLst/>
          </a:prstGeom>
        </p:spPr>
      </p:pic>
      <p:sp>
        <p:nvSpPr>
          <p:cNvPr id="2" name="Title 1">
            <a:extLst>
              <a:ext uri="{FF2B5EF4-FFF2-40B4-BE49-F238E27FC236}">
                <a16:creationId xmlns:a16="http://schemas.microsoft.com/office/drawing/2014/main" id="{A1B77D5A-EE35-4C71-8123-45A86C9AF8B9}"/>
              </a:ext>
            </a:extLst>
          </p:cNvPr>
          <p:cNvSpPr>
            <a:spLocks noGrp="1"/>
          </p:cNvSpPr>
          <p:nvPr>
            <p:ph type="title"/>
          </p:nvPr>
        </p:nvSpPr>
        <p:spPr>
          <a:xfrm>
            <a:off x="293098" y="141553"/>
            <a:ext cx="6387102" cy="662782"/>
          </a:xfrm>
        </p:spPr>
        <p:txBody>
          <a:bodyPr vert="horz" lIns="91440" tIns="45720" rIns="91440" bIns="45720" rtlCol="0" anchor="ctr">
            <a:normAutofit/>
          </a:bodyPr>
          <a:lstStyle/>
          <a:p>
            <a:r>
              <a:rPr lang="en-US" sz="2800" kern="1200" dirty="0">
                <a:solidFill>
                  <a:schemeClr val="tx1"/>
                </a:solidFill>
                <a:latin typeface="+mj-lt"/>
                <a:ea typeface="+mj-ea"/>
                <a:cs typeface="+mj-cs"/>
              </a:rPr>
              <a:t>What Does Your Money Help With?</a:t>
            </a:r>
          </a:p>
        </p:txBody>
      </p:sp>
      <p:sp>
        <p:nvSpPr>
          <p:cNvPr id="4" name="Text Placeholder 3">
            <a:extLst>
              <a:ext uri="{FF2B5EF4-FFF2-40B4-BE49-F238E27FC236}">
                <a16:creationId xmlns:a16="http://schemas.microsoft.com/office/drawing/2014/main" id="{4B03D4A3-7ADC-4A23-8FFA-9F00EB36FAB8}"/>
              </a:ext>
            </a:extLst>
          </p:cNvPr>
          <p:cNvSpPr>
            <a:spLocks noGrp="1"/>
          </p:cNvSpPr>
          <p:nvPr>
            <p:ph type="body" sz="half" idx="2"/>
          </p:nvPr>
        </p:nvSpPr>
        <p:spPr>
          <a:xfrm>
            <a:off x="293098" y="945895"/>
            <a:ext cx="6382657" cy="5155801"/>
          </a:xfrm>
        </p:spPr>
        <p:txBody>
          <a:bodyPr vert="horz" lIns="91440" tIns="45720" rIns="91440" bIns="45720" rtlCol="0" anchor="t">
            <a:normAutofit/>
          </a:bodyPr>
          <a:lstStyle/>
          <a:p>
            <a:pPr indent="-228600">
              <a:buFont typeface="Arial" panose="020B0604020202020204" pitchFamily="34" charset="0"/>
              <a:buChar char="•"/>
            </a:pPr>
            <a:r>
              <a:rPr lang="en-US" sz="1500" dirty="0"/>
              <a:t>Veterans &amp; Emergency Services Drop-in Centre's in</a:t>
            </a:r>
          </a:p>
          <a:p>
            <a:pPr lvl="2" indent="-228600">
              <a:buFont typeface="Arial" panose="020B0604020202020204" pitchFamily="34" charset="0"/>
              <a:buChar char="•"/>
            </a:pPr>
            <a:r>
              <a:rPr lang="en-US" sz="1500" dirty="0"/>
              <a:t>South Wales / West Wales &amp; North Wales</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Assists with the welfare of these people in our communities</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500" dirty="0">
                <a:solidFill>
                  <a:prstClr val="white"/>
                </a:solidFill>
                <a:latin typeface="Calibri" panose="020F0502020204030204"/>
              </a:rPr>
              <a:t>Support the NHS by working with &amp; supporting referrals</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Assist with the homeless Veterans by supporting them with housing &amp; employment engagement</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500" dirty="0">
                <a:solidFill>
                  <a:prstClr val="white"/>
                </a:solidFill>
                <a:latin typeface="Calibri" panose="020F0502020204030204"/>
              </a:rPr>
              <a:t>Providing a safe and easy place for them to come &amp; re-engage with society by offering a social venue and a supporting shoulder</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Working with the Police Forces &amp; Prison Service to advise, support and rehabilitate our Veterans when they need be put back on to the right track</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500" dirty="0">
                <a:solidFill>
                  <a:prstClr val="white"/>
                </a:solidFill>
                <a:latin typeface="Calibri" panose="020F0502020204030204"/>
              </a:rPr>
              <a:t>Supporting the Partners, Wives &amp; Children that are lost in society when returning to the communities</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Supplying a safe and quiet place for Families to re-engage with themselves</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500" dirty="0">
                <a:solidFill>
                  <a:prstClr val="white"/>
                </a:solidFill>
                <a:latin typeface="Calibri" panose="020F0502020204030204"/>
              </a:rPr>
              <a:t>Assisting our Veterans , NHS Trusts &amp; Emergency Services by supporting those that are suffering from dementia </a:t>
            </a:r>
            <a:endPar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500" dirty="0">
                <a:solidFill>
                  <a:prstClr val="white"/>
                </a:solidFill>
                <a:latin typeface="Calibri" panose="020F0502020204030204"/>
              </a:rPr>
              <a:t>Plus, so much more….</a:t>
            </a:r>
            <a:endPar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685800" lvl="2"/>
            <a:endParaRPr lang="en-US" sz="1400" dirty="0"/>
          </a:p>
        </p:txBody>
      </p:sp>
      <p:sp>
        <p:nvSpPr>
          <p:cNvPr id="18" name="Freeform: Shape 17">
            <a:extLst>
              <a:ext uri="{FF2B5EF4-FFF2-40B4-BE49-F238E27FC236}">
                <a16:creationId xmlns:a16="http://schemas.microsoft.com/office/drawing/2014/main" id="{86B8807B-7828-4E42-86D6-939A5397D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2055"/>
            <a:ext cx="4666892" cy="3481643"/>
          </a:xfrm>
          <a:custGeom>
            <a:avLst/>
            <a:gdLst>
              <a:gd name="connsiteX0" fmla="*/ 144173 w 4666892"/>
              <a:gd name="connsiteY0" fmla="*/ 0 h 3481643"/>
              <a:gd name="connsiteX1" fmla="*/ 4666892 w 4666892"/>
              <a:gd name="connsiteY1" fmla="*/ 0 h 3481643"/>
              <a:gd name="connsiteX2" fmla="*/ 4666892 w 4666892"/>
              <a:gd name="connsiteY2" fmla="*/ 2512390 h 3481643"/>
              <a:gd name="connsiteX3" fmla="*/ 4657487 w 4666892"/>
              <a:gd name="connsiteY3" fmla="*/ 2524968 h 3481643"/>
              <a:gd name="connsiteX4" fmla="*/ 2628900 w 4666892"/>
              <a:gd name="connsiteY4" fmla="*/ 3481643 h 3481643"/>
              <a:gd name="connsiteX5" fmla="*/ 0 w 4666892"/>
              <a:gd name="connsiteY5" fmla="*/ 852743 h 3481643"/>
              <a:gd name="connsiteX6" fmla="*/ 118190 w 4666892"/>
              <a:gd name="connsiteY6" fmla="*/ 70989 h 34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481643">
                <a:moveTo>
                  <a:pt x="144173" y="0"/>
                </a:moveTo>
                <a:lnTo>
                  <a:pt x="4666892" y="0"/>
                </a:lnTo>
                <a:lnTo>
                  <a:pt x="4666892" y="2512390"/>
                </a:lnTo>
                <a:lnTo>
                  <a:pt x="4657487" y="2524968"/>
                </a:lnTo>
                <a:cubicBezTo>
                  <a:pt x="4175308" y="3109233"/>
                  <a:pt x="3445594" y="3481643"/>
                  <a:pt x="2628900" y="3481643"/>
                </a:cubicBezTo>
                <a:cubicBezTo>
                  <a:pt x="1176999" y="3481643"/>
                  <a:pt x="0" y="2304644"/>
                  <a:pt x="0" y="852743"/>
                </a:cubicBezTo>
                <a:cubicBezTo>
                  <a:pt x="0" y="580512"/>
                  <a:pt x="41379" y="317945"/>
                  <a:pt x="118190" y="70989"/>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53B58A48-F3E1-415D-9821-14FF1BF86E88}"/>
              </a:ext>
            </a:extLst>
          </p:cNvPr>
          <p:cNvPicPr>
            <a:picLocks noGrp="1" noChangeAspect="1"/>
          </p:cNvPicPr>
          <p:nvPr>
            <p:ph idx="1"/>
          </p:nvPr>
        </p:nvPicPr>
        <p:blipFill rotWithShape="1">
          <a:blip r:embed="rId3"/>
          <a:srcRect l="9511" r="2" b="2"/>
          <a:stretch/>
        </p:blipFill>
        <p:spPr>
          <a:xfrm>
            <a:off x="7689829" y="-2055"/>
            <a:ext cx="4502173" cy="3316924"/>
          </a:xfrm>
          <a:custGeom>
            <a:avLst/>
            <a:gdLst/>
            <a:ahLst/>
            <a:cxnLst/>
            <a:rect l="l" t="t" r="r" b="b"/>
            <a:pathLst>
              <a:path w="4502173" h="3316924">
                <a:moveTo>
                  <a:pt x="154695" y="0"/>
                </a:moveTo>
                <a:lnTo>
                  <a:pt x="4502173" y="0"/>
                </a:lnTo>
                <a:lnTo>
                  <a:pt x="4502173" y="2237639"/>
                </a:lnTo>
                <a:lnTo>
                  <a:pt x="4365663" y="2420191"/>
                </a:lnTo>
                <a:cubicBezTo>
                  <a:pt x="3913696" y="2967849"/>
                  <a:pt x="3229704" y="3316924"/>
                  <a:pt x="2464181" y="3316924"/>
                </a:cubicBezTo>
                <a:cubicBezTo>
                  <a:pt x="1103251" y="3316924"/>
                  <a:pt x="0" y="2213673"/>
                  <a:pt x="0" y="852743"/>
                </a:cubicBezTo>
                <a:cubicBezTo>
                  <a:pt x="0" y="597569"/>
                  <a:pt x="38787" y="351454"/>
                  <a:pt x="110786" y="119971"/>
                </a:cubicBezTo>
                <a:close/>
              </a:path>
            </a:pathLst>
          </a:custGeom>
        </p:spPr>
      </p:pic>
      <p:sp>
        <p:nvSpPr>
          <p:cNvPr id="20" name="Freeform: Shape 19">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DC6F30A-08DF-4C73-9DCC-035522C28E91}"/>
              </a:ext>
            </a:extLst>
          </p:cNvPr>
          <p:cNvPicPr>
            <a:picLocks noChangeAspect="1"/>
          </p:cNvPicPr>
          <p:nvPr/>
        </p:nvPicPr>
        <p:blipFill rotWithShape="1">
          <a:blip r:embed="rId4"/>
          <a:srcRect t="18910" r="-1" b="-1"/>
          <a:stretch/>
        </p:blipFill>
        <p:spPr>
          <a:xfrm>
            <a:off x="9079345" y="4333942"/>
            <a:ext cx="3112664" cy="2524065"/>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
        <p:nvSpPr>
          <p:cNvPr id="8" name="TextBox 7">
            <a:extLst>
              <a:ext uri="{FF2B5EF4-FFF2-40B4-BE49-F238E27FC236}">
                <a16:creationId xmlns:a16="http://schemas.microsoft.com/office/drawing/2014/main" id="{2137A27F-671C-4CBB-AB09-BC4779102DE4}"/>
              </a:ext>
            </a:extLst>
          </p:cNvPr>
          <p:cNvSpPr txBox="1"/>
          <p:nvPr/>
        </p:nvSpPr>
        <p:spPr>
          <a:xfrm>
            <a:off x="293098" y="5836778"/>
            <a:ext cx="7396731" cy="369332"/>
          </a:xfrm>
          <a:prstGeom prst="rect">
            <a:avLst/>
          </a:prstGeom>
          <a:noFill/>
        </p:spPr>
        <p:txBody>
          <a:bodyPr wrap="square" rtlCol="0">
            <a:spAutoFit/>
          </a:bodyPr>
          <a:lstStyle/>
          <a:p>
            <a:pPr algn="ctr"/>
            <a:r>
              <a:rPr lang="en-GB" dirty="0"/>
              <a:t>Small Enough to Care, Big Enough to Cope……………..</a:t>
            </a:r>
          </a:p>
        </p:txBody>
      </p:sp>
    </p:spTree>
    <p:extLst>
      <p:ext uri="{BB962C8B-B14F-4D97-AF65-F5344CB8AC3E}">
        <p14:creationId xmlns:p14="http://schemas.microsoft.com/office/powerpoint/2010/main" val="248254455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3951</TotalTime>
  <Words>1456</Words>
  <Application>Microsoft Office PowerPoint</Application>
  <PresentationFormat>Widescreen</PresentationFormat>
  <Paragraphs>85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Office Theme</vt:lpstr>
      <vt:lpstr>PowerPoint Presentation</vt:lpstr>
      <vt:lpstr>Expected Routes of the Ride broken down </vt:lpstr>
      <vt:lpstr>Day 2 – Wednesday 06th July 2022</vt:lpstr>
      <vt:lpstr>PowerPoint Presentation</vt:lpstr>
      <vt:lpstr>PowerPoint Presentation</vt:lpstr>
      <vt:lpstr>PowerPoint Presentation</vt:lpstr>
      <vt:lpstr>PowerPoint Presentation</vt:lpstr>
      <vt:lpstr>What Does Your Money Help With?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Clive Hamilton</dc:creator>
  <cp:lastModifiedBy>Clive Hamilton</cp:lastModifiedBy>
  <cp:revision>55</cp:revision>
  <cp:lastPrinted>2022-04-17T11:57:26Z</cp:lastPrinted>
  <dcterms:created xsi:type="dcterms:W3CDTF">2022-04-15T14:59:13Z</dcterms:created>
  <dcterms:modified xsi:type="dcterms:W3CDTF">2022-06-06T12:06:46Z</dcterms:modified>
</cp:coreProperties>
</file>